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7.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quickStyle8.xml" ContentType="application/vnd.openxmlformats-officedocument.drawingml.diagramStyle+xml"/>
  <Override PartName="/ppt/diagrams/colors8.xml" ContentType="application/vnd.openxmlformats-officedocument.drawingml.diagramColors+xml"/>
  <Override PartName="/ppt/diagrams/drawing7.xml" ContentType="application/vnd.ms-office.drawingml.diagramDrawing+xml"/>
  <Override PartName="/ppt/charts/style1.xml" ContentType="application/vnd.ms-office.chartstyle+xml"/>
  <Override PartName="/ppt/charts/colors1.xml" ContentType="application/vnd.ms-office.chartcolorstyle+xml"/>
  <Override PartName="/ppt/diagrams/colors5.xml" ContentType="application/vnd.openxmlformats-officedocument.drawingml.diagramColors+xml"/>
  <Override PartName="/ppt/diagrams/layout8.xml" ContentType="application/vnd.openxmlformats-officedocument.drawingml.diagramLayout+xml"/>
  <Override PartName="/ppt/diagrams/layout1.xml" ContentType="application/vnd.openxmlformats-officedocument.drawingml.diagramLayout+xml"/>
  <Override PartName="/ppt/diagrams/drawing5.xml" ContentType="application/vnd.ms-office.drawingml.diagramDrawing+xml"/>
  <Override PartName="/ppt/diagrams/drawing8.xml" ContentType="application/vnd.ms-office.drawingml.diagramDrawing+xml"/>
  <Override PartName="/ppt/diagrams/drawing1.xml" ContentType="application/vnd.ms-office.drawingml.diagramDrawing+xml"/>
  <Override PartName="/ppt/diagrams/layout5.xml" ContentType="application/vnd.openxmlformats-officedocument.drawingml.diagramLayout+xml"/>
  <Override PartName="/ppt/diagrams/layout6.xml" ContentType="application/vnd.openxmlformats-officedocument.drawingml.diagramLayout+xml"/>
  <Override PartName="/ppt/diagrams/drawing4.xml" ContentType="application/vnd.ms-office.drawingml.diagramDrawing+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iagrams/quickStyle5.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70" r:id="rId2"/>
    <p:sldMasterId id="2147483672" r:id="rId3"/>
  </p:sldMasterIdLst>
  <p:notesMasterIdLst>
    <p:notesMasterId r:id="rId24"/>
  </p:notesMasterIdLst>
  <p:handoutMasterIdLst>
    <p:handoutMasterId r:id="rId25"/>
  </p:handoutMasterIdLst>
  <p:sldIdLst>
    <p:sldId id="293" r:id="rId4"/>
    <p:sldId id="268" r:id="rId5"/>
    <p:sldId id="325" r:id="rId6"/>
    <p:sldId id="331" r:id="rId7"/>
    <p:sldId id="332" r:id="rId8"/>
    <p:sldId id="333" r:id="rId9"/>
    <p:sldId id="334" r:id="rId10"/>
    <p:sldId id="329" r:id="rId11"/>
    <p:sldId id="327" r:id="rId12"/>
    <p:sldId id="335" r:id="rId13"/>
    <p:sldId id="337" r:id="rId14"/>
    <p:sldId id="338" r:id="rId15"/>
    <p:sldId id="336" r:id="rId16"/>
    <p:sldId id="339" r:id="rId17"/>
    <p:sldId id="340" r:id="rId18"/>
    <p:sldId id="341" r:id="rId19"/>
    <p:sldId id="330" r:id="rId20"/>
    <p:sldId id="328" r:id="rId21"/>
    <p:sldId id="342" r:id="rId22"/>
    <p:sldId id="30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2161"/>
    <a:srgbClr val="D5B8EA"/>
    <a:srgbClr val="002060"/>
    <a:srgbClr val="F4E7E7"/>
    <a:srgbClr val="FF8080"/>
    <a:srgbClr val="237998"/>
    <a:srgbClr val="542478"/>
    <a:srgbClr val="692D96"/>
    <a:srgbClr val="725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4" autoAdjust="0"/>
    <p:restoredTop sz="86536" autoAdjust="0"/>
  </p:normalViewPr>
  <p:slideViewPr>
    <p:cSldViewPr snapToGrid="0" showGuides="1">
      <p:cViewPr varScale="1">
        <p:scale>
          <a:sx n="67" d="100"/>
          <a:sy n="67" d="100"/>
        </p:scale>
        <p:origin x="852" y="60"/>
      </p:cViewPr>
      <p:guideLst>
        <p:guide orient="horz" pos="2160"/>
        <p:guide pos="2880"/>
      </p:guideLst>
    </p:cSldViewPr>
  </p:slideViewPr>
  <p:notesTextViewPr>
    <p:cViewPr>
      <p:scale>
        <a:sx n="3" d="2"/>
        <a:sy n="3" d="2"/>
      </p:scale>
      <p:origin x="0" y="0"/>
    </p:cViewPr>
  </p:notesTextViewPr>
  <p:notesViewPr>
    <p:cSldViewPr snapToGrid="0" showGuides="1">
      <p:cViewPr varScale="1">
        <p:scale>
          <a:sx n="63" d="100"/>
          <a:sy n="63" d="100"/>
        </p:scale>
        <p:origin x="254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Age Factor By PSUs (Using 2023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AGEFACT_OLD_1919</c:v>
                </c:pt>
              </c:strCache>
            </c:strRef>
          </c:tx>
          <c:spPr>
            <a:ln w="12700" cap="rnd">
              <a:solidFill>
                <a:schemeClr val="accent1"/>
              </a:solidFill>
              <a:round/>
            </a:ln>
            <a:effectLst/>
          </c:spPr>
          <c:marker>
            <c:symbol val="none"/>
          </c:marker>
          <c:cat>
            <c:strRef>
              <c:f>Sheet1!$B$2:$B$76</c:f>
              <c:strCache>
                <c:ptCount val="75"/>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strCache>
            </c:strRef>
          </c:cat>
          <c:val>
            <c:numRef>
              <c:f>Sheet1!$C$2:$C$76</c:f>
              <c:numCache>
                <c:formatCode>General</c:formatCode>
                <c:ptCount val="75"/>
                <c:pt idx="0">
                  <c:v>3.9599999999999998E-4</c:v>
                </c:pt>
                <c:pt idx="1">
                  <c:v>1.5799999999999999E-4</c:v>
                </c:pt>
                <c:pt idx="2">
                  <c:v>1.5100000000000001E-4</c:v>
                </c:pt>
                <c:pt idx="3">
                  <c:v>1.3899999999999999E-4</c:v>
                </c:pt>
                <c:pt idx="4">
                  <c:v>1.3200000000000001E-4</c:v>
                </c:pt>
                <c:pt idx="5">
                  <c:v>2.1800000000000001E-4</c:v>
                </c:pt>
                <c:pt idx="6">
                  <c:v>1.9100000000000001E-4</c:v>
                </c:pt>
                <c:pt idx="7">
                  <c:v>3.1399999999999999E-4</c:v>
                </c:pt>
                <c:pt idx="8">
                  <c:v>1.92E-4</c:v>
                </c:pt>
                <c:pt idx="9">
                  <c:v>3.1599999999999998E-4</c:v>
                </c:pt>
                <c:pt idx="10">
                  <c:v>2.9700000000000001E-4</c:v>
                </c:pt>
                <c:pt idx="11">
                  <c:v>3.0499999999999999E-4</c:v>
                </c:pt>
                <c:pt idx="12">
                  <c:v>2.9500000000000001E-4</c:v>
                </c:pt>
                <c:pt idx="13">
                  <c:v>3.2000000000000003E-4</c:v>
                </c:pt>
                <c:pt idx="14">
                  <c:v>1.3899999999999999E-4</c:v>
                </c:pt>
                <c:pt idx="15">
                  <c:v>4.15E-4</c:v>
                </c:pt>
                <c:pt idx="16">
                  <c:v>3.2600000000000001E-4</c:v>
                </c:pt>
                <c:pt idx="17">
                  <c:v>3.5199999999999999E-4</c:v>
                </c:pt>
                <c:pt idx="18">
                  <c:v>5.44E-4</c:v>
                </c:pt>
                <c:pt idx="19">
                  <c:v>4.0200000000000001E-4</c:v>
                </c:pt>
                <c:pt idx="20">
                  <c:v>2.4800000000000001E-4</c:v>
                </c:pt>
                <c:pt idx="21">
                  <c:v>4.6700000000000002E-4</c:v>
                </c:pt>
                <c:pt idx="22">
                  <c:v>3.8200000000000002E-4</c:v>
                </c:pt>
                <c:pt idx="23">
                  <c:v>2.8699999999999998E-4</c:v>
                </c:pt>
                <c:pt idx="24">
                  <c:v>5.2300000000000003E-4</c:v>
                </c:pt>
                <c:pt idx="25">
                  <c:v>4.1800000000000002E-4</c:v>
                </c:pt>
                <c:pt idx="26">
                  <c:v>2.9399999999999999E-4</c:v>
                </c:pt>
                <c:pt idx="27">
                  <c:v>4.7699999999999999E-4</c:v>
                </c:pt>
                <c:pt idx="28">
                  <c:v>4.17E-4</c:v>
                </c:pt>
                <c:pt idx="29">
                  <c:v>3.3599999999999998E-4</c:v>
                </c:pt>
                <c:pt idx="30">
                  <c:v>2.5399999999999999E-4</c:v>
                </c:pt>
                <c:pt idx="31">
                  <c:v>3.01E-4</c:v>
                </c:pt>
                <c:pt idx="32">
                  <c:v>2.5999999999999998E-4</c:v>
                </c:pt>
                <c:pt idx="33">
                  <c:v>2.8699999999999998E-4</c:v>
                </c:pt>
                <c:pt idx="34">
                  <c:v>2.5999999999999998E-4</c:v>
                </c:pt>
                <c:pt idx="35">
                  <c:v>1.4200000000000001E-4</c:v>
                </c:pt>
                <c:pt idx="36">
                  <c:v>3.6699999999999998E-4</c:v>
                </c:pt>
                <c:pt idx="37">
                  <c:v>2.9700000000000001E-4</c:v>
                </c:pt>
                <c:pt idx="38">
                  <c:v>5.31E-4</c:v>
                </c:pt>
                <c:pt idx="39">
                  <c:v>3.7100000000000002E-4</c:v>
                </c:pt>
                <c:pt idx="40">
                  <c:v>4.37E-4</c:v>
                </c:pt>
                <c:pt idx="41">
                  <c:v>2.8699999999999998E-4</c:v>
                </c:pt>
                <c:pt idx="42">
                  <c:v>2.9399999999999999E-4</c:v>
                </c:pt>
                <c:pt idx="43">
                  <c:v>3.4600000000000001E-4</c:v>
                </c:pt>
                <c:pt idx="44">
                  <c:v>2.9599999999999998E-4</c:v>
                </c:pt>
                <c:pt idx="45">
                  <c:v>3.2200000000000002E-4</c:v>
                </c:pt>
                <c:pt idx="46">
                  <c:v>2.6200000000000003E-4</c:v>
                </c:pt>
                <c:pt idx="47">
                  <c:v>3.0800000000000001E-4</c:v>
                </c:pt>
                <c:pt idx="48">
                  <c:v>2.13E-4</c:v>
                </c:pt>
                <c:pt idx="49">
                  <c:v>8.7000000000000001E-5</c:v>
                </c:pt>
                <c:pt idx="50">
                  <c:v>1.6799999999999999E-4</c:v>
                </c:pt>
                <c:pt idx="51">
                  <c:v>2.31E-4</c:v>
                </c:pt>
                <c:pt idx="52">
                  <c:v>2.31E-4</c:v>
                </c:pt>
                <c:pt idx="53">
                  <c:v>1.56E-4</c:v>
                </c:pt>
                <c:pt idx="54">
                  <c:v>1.6799999999999999E-4</c:v>
                </c:pt>
                <c:pt idx="55">
                  <c:v>2.7599999999999999E-4</c:v>
                </c:pt>
                <c:pt idx="56">
                  <c:v>3.1599999999999998E-4</c:v>
                </c:pt>
                <c:pt idx="57">
                  <c:v>2.6800000000000001E-4</c:v>
                </c:pt>
                <c:pt idx="58">
                  <c:v>3.5799999999999997E-4</c:v>
                </c:pt>
                <c:pt idx="59">
                  <c:v>1.7100000000000001E-4</c:v>
                </c:pt>
                <c:pt idx="60">
                  <c:v>2.6400000000000002E-4</c:v>
                </c:pt>
                <c:pt idx="61">
                  <c:v>3.77E-4</c:v>
                </c:pt>
                <c:pt idx="62">
                  <c:v>3.3500000000000001E-4</c:v>
                </c:pt>
                <c:pt idx="63">
                  <c:v>2.5599999999999999E-4</c:v>
                </c:pt>
                <c:pt idx="64">
                  <c:v>3.3199999999999999E-4</c:v>
                </c:pt>
                <c:pt idx="65">
                  <c:v>4.7699999999999999E-4</c:v>
                </c:pt>
                <c:pt idx="66">
                  <c:v>2.92E-4</c:v>
                </c:pt>
                <c:pt idx="67">
                  <c:v>2.14E-4</c:v>
                </c:pt>
                <c:pt idx="68">
                  <c:v>8.6000000000000003E-5</c:v>
                </c:pt>
                <c:pt idx="69">
                  <c:v>6.7999999999999999E-5</c:v>
                </c:pt>
                <c:pt idx="70">
                  <c:v>1.6699999999999999E-4</c:v>
                </c:pt>
                <c:pt idx="71">
                  <c:v>1.5100000000000001E-4</c:v>
                </c:pt>
                <c:pt idx="72">
                  <c:v>1.01E-4</c:v>
                </c:pt>
                <c:pt idx="73">
                  <c:v>4.1999999999999998E-5</c:v>
                </c:pt>
                <c:pt idx="74">
                  <c:v>2.4800000000000001E-4</c:v>
                </c:pt>
              </c:numCache>
            </c:numRef>
          </c:val>
          <c:smooth val="0"/>
          <c:extLst>
            <c:ext xmlns:c16="http://schemas.microsoft.com/office/drawing/2014/chart" uri="{C3380CC4-5D6E-409C-BE32-E72D297353CC}">
              <c16:uniqueId val="{00000000-9AC0-4CF5-925E-CECD667FFCA6}"/>
            </c:ext>
          </c:extLst>
        </c:ser>
        <c:ser>
          <c:idx val="1"/>
          <c:order val="1"/>
          <c:tx>
            <c:strRef>
              <c:f>Sheet1!$D$1</c:f>
              <c:strCache>
                <c:ptCount val="1"/>
                <c:pt idx="0">
                  <c:v>AGEFACT_OLD_40</c:v>
                </c:pt>
              </c:strCache>
            </c:strRef>
          </c:tx>
          <c:spPr>
            <a:ln w="12700" cap="rnd">
              <a:solidFill>
                <a:srgbClr val="92D050"/>
              </a:solidFill>
              <a:round/>
            </a:ln>
            <a:effectLst/>
          </c:spPr>
          <c:marker>
            <c:symbol val="none"/>
          </c:marker>
          <c:cat>
            <c:strRef>
              <c:f>Sheet1!$B$2:$B$76</c:f>
              <c:strCache>
                <c:ptCount val="75"/>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strCache>
            </c:strRef>
          </c:cat>
          <c:val>
            <c:numRef>
              <c:f>Sheet1!$D$2:$D$76</c:f>
              <c:numCache>
                <c:formatCode>General</c:formatCode>
                <c:ptCount val="75"/>
                <c:pt idx="0">
                  <c:v>4.15E-4</c:v>
                </c:pt>
                <c:pt idx="1">
                  <c:v>1.6699999999999999E-4</c:v>
                </c:pt>
                <c:pt idx="2">
                  <c:v>1.6000000000000001E-4</c:v>
                </c:pt>
                <c:pt idx="3">
                  <c:v>1.07E-4</c:v>
                </c:pt>
                <c:pt idx="4">
                  <c:v>1.01E-4</c:v>
                </c:pt>
                <c:pt idx="5">
                  <c:v>1.9100000000000001E-4</c:v>
                </c:pt>
                <c:pt idx="6">
                  <c:v>1.66E-4</c:v>
                </c:pt>
                <c:pt idx="7">
                  <c:v>3.48E-4</c:v>
                </c:pt>
                <c:pt idx="8">
                  <c:v>2.3699999999999999E-4</c:v>
                </c:pt>
                <c:pt idx="9">
                  <c:v>3.3700000000000001E-4</c:v>
                </c:pt>
                <c:pt idx="10">
                  <c:v>3.2299999999999999E-4</c:v>
                </c:pt>
                <c:pt idx="11">
                  <c:v>3.4000000000000002E-4</c:v>
                </c:pt>
                <c:pt idx="12">
                  <c:v>3.3599999999999998E-4</c:v>
                </c:pt>
                <c:pt idx="13">
                  <c:v>3.4499999999999998E-4</c:v>
                </c:pt>
                <c:pt idx="14">
                  <c:v>1.73E-4</c:v>
                </c:pt>
                <c:pt idx="15">
                  <c:v>4.2499999999999998E-4</c:v>
                </c:pt>
                <c:pt idx="16">
                  <c:v>3.4499999999999998E-4</c:v>
                </c:pt>
                <c:pt idx="17">
                  <c:v>3.7199999999999999E-4</c:v>
                </c:pt>
                <c:pt idx="18">
                  <c:v>5.4100000000000003E-4</c:v>
                </c:pt>
                <c:pt idx="19">
                  <c:v>3.8699999999999997E-4</c:v>
                </c:pt>
                <c:pt idx="20">
                  <c:v>2.2499999999999999E-4</c:v>
                </c:pt>
                <c:pt idx="21">
                  <c:v>4.5800000000000002E-4</c:v>
                </c:pt>
                <c:pt idx="22">
                  <c:v>3.6900000000000002E-4</c:v>
                </c:pt>
                <c:pt idx="23">
                  <c:v>2.6899999999999998E-4</c:v>
                </c:pt>
                <c:pt idx="24">
                  <c:v>5.1500000000000005E-4</c:v>
                </c:pt>
                <c:pt idx="25">
                  <c:v>4.1100000000000002E-4</c:v>
                </c:pt>
                <c:pt idx="26">
                  <c:v>2.7799999999999998E-4</c:v>
                </c:pt>
                <c:pt idx="27">
                  <c:v>4.6700000000000002E-4</c:v>
                </c:pt>
                <c:pt idx="28">
                  <c:v>4.0499999999999998E-4</c:v>
                </c:pt>
                <c:pt idx="29">
                  <c:v>3.1799999999999998E-4</c:v>
                </c:pt>
                <c:pt idx="30">
                  <c:v>1.6100000000000001E-4</c:v>
                </c:pt>
                <c:pt idx="31">
                  <c:v>2.6400000000000002E-4</c:v>
                </c:pt>
                <c:pt idx="32">
                  <c:v>1.8699999999999999E-4</c:v>
                </c:pt>
                <c:pt idx="33">
                  <c:v>2.3800000000000001E-4</c:v>
                </c:pt>
                <c:pt idx="34">
                  <c:v>1.85E-4</c:v>
                </c:pt>
                <c:pt idx="35">
                  <c:v>4.1E-5</c:v>
                </c:pt>
                <c:pt idx="36">
                  <c:v>3.6600000000000001E-4</c:v>
                </c:pt>
                <c:pt idx="37">
                  <c:v>2.9599999999999998E-4</c:v>
                </c:pt>
                <c:pt idx="38">
                  <c:v>5.2999999999999998E-4</c:v>
                </c:pt>
                <c:pt idx="39">
                  <c:v>3.6999999999999999E-4</c:v>
                </c:pt>
                <c:pt idx="40">
                  <c:v>4.37E-4</c:v>
                </c:pt>
                <c:pt idx="41">
                  <c:v>2.8499999999999999E-4</c:v>
                </c:pt>
                <c:pt idx="42">
                  <c:v>2.9399999999999999E-4</c:v>
                </c:pt>
                <c:pt idx="43">
                  <c:v>3.4499999999999998E-4</c:v>
                </c:pt>
                <c:pt idx="44">
                  <c:v>3.1199999999999999E-4</c:v>
                </c:pt>
                <c:pt idx="45">
                  <c:v>3.3700000000000001E-4</c:v>
                </c:pt>
                <c:pt idx="46">
                  <c:v>2.8800000000000001E-4</c:v>
                </c:pt>
                <c:pt idx="47">
                  <c:v>3.1500000000000001E-4</c:v>
                </c:pt>
                <c:pt idx="48">
                  <c:v>1.63E-4</c:v>
                </c:pt>
                <c:pt idx="49">
                  <c:v>1.5E-5</c:v>
                </c:pt>
                <c:pt idx="50">
                  <c:v>1.08E-4</c:v>
                </c:pt>
                <c:pt idx="51">
                  <c:v>1.73E-4</c:v>
                </c:pt>
                <c:pt idx="52">
                  <c:v>2.3900000000000001E-4</c:v>
                </c:pt>
                <c:pt idx="53">
                  <c:v>1.2899999999999999E-4</c:v>
                </c:pt>
                <c:pt idx="54">
                  <c:v>1.3999999999999999E-4</c:v>
                </c:pt>
                <c:pt idx="55">
                  <c:v>3.0600000000000001E-4</c:v>
                </c:pt>
                <c:pt idx="56">
                  <c:v>3.5199999999999999E-4</c:v>
                </c:pt>
                <c:pt idx="57">
                  <c:v>2.9100000000000003E-4</c:v>
                </c:pt>
                <c:pt idx="58">
                  <c:v>3.79E-4</c:v>
                </c:pt>
                <c:pt idx="59">
                  <c:v>1.47E-4</c:v>
                </c:pt>
                <c:pt idx="60">
                  <c:v>2.4600000000000002E-4</c:v>
                </c:pt>
                <c:pt idx="61">
                  <c:v>3.68E-4</c:v>
                </c:pt>
                <c:pt idx="62">
                  <c:v>3.2299999999999999E-4</c:v>
                </c:pt>
                <c:pt idx="63">
                  <c:v>2.3599999999999999E-4</c:v>
                </c:pt>
                <c:pt idx="64">
                  <c:v>3.3199999999999999E-4</c:v>
                </c:pt>
                <c:pt idx="65">
                  <c:v>4.7600000000000002E-4</c:v>
                </c:pt>
                <c:pt idx="66">
                  <c:v>3.0699999999999998E-4</c:v>
                </c:pt>
                <c:pt idx="67">
                  <c:v>2.3699999999999999E-4</c:v>
                </c:pt>
                <c:pt idx="68">
                  <c:v>7.9999999999999996E-6</c:v>
                </c:pt>
                <c:pt idx="69">
                  <c:v>0</c:v>
                </c:pt>
                <c:pt idx="70">
                  <c:v>1.3899999999999999E-4</c:v>
                </c:pt>
                <c:pt idx="71">
                  <c:v>9.3999999999999994E-5</c:v>
                </c:pt>
                <c:pt idx="72">
                  <c:v>4.1E-5</c:v>
                </c:pt>
                <c:pt idx="73">
                  <c:v>0</c:v>
                </c:pt>
                <c:pt idx="74">
                  <c:v>2.0699999999999999E-4</c:v>
                </c:pt>
              </c:numCache>
            </c:numRef>
          </c:val>
          <c:smooth val="0"/>
          <c:extLst>
            <c:ext xmlns:c16="http://schemas.microsoft.com/office/drawing/2014/chart" uri="{C3380CC4-5D6E-409C-BE32-E72D297353CC}">
              <c16:uniqueId val="{00000001-9AC0-4CF5-925E-CECD667FFCA6}"/>
            </c:ext>
          </c:extLst>
        </c:ser>
        <c:dLbls>
          <c:showLegendKey val="0"/>
          <c:showVal val="0"/>
          <c:showCatName val="0"/>
          <c:showSerName val="0"/>
          <c:showPercent val="0"/>
          <c:showBubbleSize val="0"/>
        </c:dLbls>
        <c:smooth val="0"/>
        <c:axId val="143535535"/>
        <c:axId val="143547055"/>
      </c:lineChart>
      <c:catAx>
        <c:axId val="143535535"/>
        <c:scaling>
          <c:orientation val="minMax"/>
        </c:scaling>
        <c:delete val="1"/>
        <c:axPos val="b"/>
        <c:numFmt formatCode="General" sourceLinked="1"/>
        <c:majorTickMark val="none"/>
        <c:minorTickMark val="none"/>
        <c:tickLblPos val="nextTo"/>
        <c:crossAx val="143547055"/>
        <c:crosses val="autoZero"/>
        <c:auto val="1"/>
        <c:lblAlgn val="ctr"/>
        <c:lblOffset val="100"/>
        <c:noMultiLvlLbl val="0"/>
      </c:catAx>
      <c:valAx>
        <c:axId val="143547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353553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F7396-3071-45A8-A189-39855016911F}" type="doc">
      <dgm:prSet loTypeId="urn:microsoft.com/office/officeart/2005/8/layout/radial6" loCatId="relationship" qsTypeId="urn:microsoft.com/office/officeart/2005/8/quickstyle/simple2" qsCatId="simple" csTypeId="urn:microsoft.com/office/officeart/2005/8/colors/colorful1" csCatId="colorful" phldr="1"/>
      <dgm:spPr/>
      <dgm:t>
        <a:bodyPr/>
        <a:lstStyle/>
        <a:p>
          <a:endParaRPr lang="en-US"/>
        </a:p>
      </dgm:t>
    </dgm:pt>
    <dgm:pt modelId="{D1715E9D-A5A6-4AD3-AB52-68CDD602825F}">
      <dgm:prSet phldrT="[Text]"/>
      <dgm:spPr/>
      <dgm:t>
        <a:bodyPr/>
        <a:lstStyle/>
        <a:p>
          <a:r>
            <a:rPr lang="en-US" dirty="0" err="1"/>
            <a:t>Start:‘old</a:t>
          </a:r>
          <a:r>
            <a:rPr lang="en-US" dirty="0"/>
            <a:t>’ = Static 1919 Threshold</a:t>
          </a:r>
        </a:p>
      </dgm:t>
    </dgm:pt>
    <dgm:pt modelId="{6B34E345-39C7-467E-8DA3-204B2283399A}" type="parTrans" cxnId="{62B5CD75-AF01-42F7-97F7-46CFA084C9B5}">
      <dgm:prSet/>
      <dgm:spPr/>
      <dgm:t>
        <a:bodyPr/>
        <a:lstStyle/>
        <a:p>
          <a:endParaRPr lang="en-US"/>
        </a:p>
      </dgm:t>
    </dgm:pt>
    <dgm:pt modelId="{20918B2A-5656-42D0-BF6A-D82B30657AB2}" type="sibTrans" cxnId="{62B5CD75-AF01-42F7-97F7-46CFA084C9B5}">
      <dgm:prSet/>
      <dgm:spPr/>
      <dgm:t>
        <a:bodyPr/>
        <a:lstStyle/>
        <a:p>
          <a:endParaRPr lang="en-US"/>
        </a:p>
      </dgm:t>
    </dgm:pt>
    <dgm:pt modelId="{9ACCD0A8-45A4-4264-8B9C-9D32093F1FD7}">
      <dgm:prSet phldrT="[Text]"/>
      <dgm:spPr/>
      <dgm:t>
        <a:bodyPr/>
        <a:lstStyle/>
        <a:p>
          <a:r>
            <a:rPr lang="en-US" dirty="0"/>
            <a:t>Static or Dynamic</a:t>
          </a:r>
        </a:p>
      </dgm:t>
    </dgm:pt>
    <dgm:pt modelId="{6B640DE4-C4F3-4A0B-B212-A65AE2354EF6}" type="parTrans" cxnId="{27E81B1F-D5A5-476A-A864-5FE5B08AFB37}">
      <dgm:prSet/>
      <dgm:spPr/>
      <dgm:t>
        <a:bodyPr/>
        <a:lstStyle/>
        <a:p>
          <a:endParaRPr lang="en-US"/>
        </a:p>
      </dgm:t>
    </dgm:pt>
    <dgm:pt modelId="{83CD67BF-C58E-4E3E-BC05-0D5EED5DA87C}" type="sibTrans" cxnId="{27E81B1F-D5A5-476A-A864-5FE5B08AFB37}">
      <dgm:prSet/>
      <dgm:spPr/>
      <dgm:t>
        <a:bodyPr/>
        <a:lstStyle/>
        <a:p>
          <a:endParaRPr lang="en-US"/>
        </a:p>
      </dgm:t>
    </dgm:pt>
    <dgm:pt modelId="{C3F08A77-5E3C-4740-B4B8-17665C31DFC6}">
      <dgm:prSet phldrT="[Text]"/>
      <dgm:spPr/>
      <dgm:t>
        <a:bodyPr/>
        <a:lstStyle/>
        <a:p>
          <a:r>
            <a:rPr lang="en-US" dirty="0"/>
            <a:t>Domain vs Data</a:t>
          </a:r>
        </a:p>
      </dgm:t>
    </dgm:pt>
    <dgm:pt modelId="{8E8A0AF9-D2DD-4ABE-B626-3E95F9336565}" type="parTrans" cxnId="{2F5C1894-E157-4490-96C0-CC1DC00C196A}">
      <dgm:prSet/>
      <dgm:spPr/>
      <dgm:t>
        <a:bodyPr/>
        <a:lstStyle/>
        <a:p>
          <a:endParaRPr lang="en-US"/>
        </a:p>
      </dgm:t>
    </dgm:pt>
    <dgm:pt modelId="{C1F90245-BF2B-43ED-933A-C78D4DC61138}" type="sibTrans" cxnId="{2F5C1894-E157-4490-96C0-CC1DC00C196A}">
      <dgm:prSet/>
      <dgm:spPr/>
      <dgm:t>
        <a:bodyPr/>
        <a:lstStyle/>
        <a:p>
          <a:endParaRPr lang="en-US"/>
        </a:p>
      </dgm:t>
    </dgm:pt>
    <dgm:pt modelId="{6B1732FF-3C87-49E4-9CF7-59AE617AFC9A}">
      <dgm:prSet phldrT="[Text]"/>
      <dgm:spPr/>
      <dgm:t>
        <a:bodyPr/>
        <a:lstStyle/>
        <a:p>
          <a:endParaRPr lang="en-US" dirty="0"/>
        </a:p>
      </dgm:t>
    </dgm:pt>
    <dgm:pt modelId="{81E7934E-FE8B-44AA-A661-4303787AE505}" type="parTrans" cxnId="{34005996-7638-4FCD-AC32-94D0D50D97FD}">
      <dgm:prSet/>
      <dgm:spPr/>
      <dgm:t>
        <a:bodyPr/>
        <a:lstStyle/>
        <a:p>
          <a:endParaRPr lang="en-US"/>
        </a:p>
      </dgm:t>
    </dgm:pt>
    <dgm:pt modelId="{375123A0-CA95-44B1-A8C4-B58C67D156E2}" type="sibTrans" cxnId="{34005996-7638-4FCD-AC32-94D0D50D97FD}">
      <dgm:prSet/>
      <dgm:spPr/>
      <dgm:t>
        <a:bodyPr/>
        <a:lstStyle/>
        <a:p>
          <a:endParaRPr lang="en-US"/>
        </a:p>
      </dgm:t>
    </dgm:pt>
    <dgm:pt modelId="{69225FC4-E9E2-4402-9A6D-000682DB7CBF}">
      <dgm:prSet phldrT="[Text]" phldr="1"/>
      <dgm:spPr/>
      <dgm:t>
        <a:bodyPr/>
        <a:lstStyle/>
        <a:p>
          <a:endParaRPr lang="en-US"/>
        </a:p>
      </dgm:t>
    </dgm:pt>
    <dgm:pt modelId="{F53872AA-1882-46F9-A871-D12BABEB3F8D}" type="parTrans" cxnId="{2175E87C-71DA-4FE3-A26E-4CE0DB6E92F7}">
      <dgm:prSet/>
      <dgm:spPr/>
      <dgm:t>
        <a:bodyPr/>
        <a:lstStyle/>
        <a:p>
          <a:endParaRPr lang="en-US"/>
        </a:p>
      </dgm:t>
    </dgm:pt>
    <dgm:pt modelId="{456FCB65-E4EF-448E-99CE-BB3585779F3D}" type="sibTrans" cxnId="{2175E87C-71DA-4FE3-A26E-4CE0DB6E92F7}">
      <dgm:prSet/>
      <dgm:spPr/>
      <dgm:t>
        <a:bodyPr/>
        <a:lstStyle/>
        <a:p>
          <a:endParaRPr lang="en-US"/>
        </a:p>
      </dgm:t>
    </dgm:pt>
    <dgm:pt modelId="{6D8229D9-7952-49A4-B249-2D9561E44FFE}">
      <dgm:prSet phldrT="[Text]" phldr="1"/>
      <dgm:spPr/>
      <dgm:t>
        <a:bodyPr/>
        <a:lstStyle/>
        <a:p>
          <a:endParaRPr lang="en-US"/>
        </a:p>
      </dgm:t>
    </dgm:pt>
    <dgm:pt modelId="{B32216BC-0676-4F2B-A678-B58B8C2C33AC}" type="parTrans" cxnId="{C9D13D26-9362-4714-A3D4-EA34B8A0C107}">
      <dgm:prSet/>
      <dgm:spPr/>
      <dgm:t>
        <a:bodyPr/>
        <a:lstStyle/>
        <a:p>
          <a:endParaRPr lang="en-US"/>
        </a:p>
      </dgm:t>
    </dgm:pt>
    <dgm:pt modelId="{F46CE68B-8371-4EBA-8DF3-544799E9902F}" type="sibTrans" cxnId="{C9D13D26-9362-4714-A3D4-EA34B8A0C107}">
      <dgm:prSet/>
      <dgm:spPr/>
      <dgm:t>
        <a:bodyPr/>
        <a:lstStyle/>
        <a:p>
          <a:endParaRPr lang="en-US"/>
        </a:p>
      </dgm:t>
    </dgm:pt>
    <dgm:pt modelId="{37F04975-9075-4F49-8769-77EECA9E4705}">
      <dgm:prSet phldrT="[Text]" phldr="1"/>
      <dgm:spPr/>
      <dgm:t>
        <a:bodyPr/>
        <a:lstStyle/>
        <a:p>
          <a:endParaRPr lang="en-US"/>
        </a:p>
      </dgm:t>
    </dgm:pt>
    <dgm:pt modelId="{2011E834-9284-47E3-9B9E-A55D0C486090}" type="parTrans" cxnId="{A27D0284-F251-480B-8EF6-276EC6885A06}">
      <dgm:prSet/>
      <dgm:spPr/>
      <dgm:t>
        <a:bodyPr/>
        <a:lstStyle/>
        <a:p>
          <a:endParaRPr lang="en-US"/>
        </a:p>
      </dgm:t>
    </dgm:pt>
    <dgm:pt modelId="{EE8450B4-7CAF-4D72-879C-11C6859F7AA8}" type="sibTrans" cxnId="{A27D0284-F251-480B-8EF6-276EC6885A06}">
      <dgm:prSet/>
      <dgm:spPr/>
      <dgm:t>
        <a:bodyPr/>
        <a:lstStyle/>
        <a:p>
          <a:endParaRPr lang="en-US"/>
        </a:p>
      </dgm:t>
    </dgm:pt>
    <dgm:pt modelId="{5A27B628-AEDA-4E87-9309-2C666AFAD660}">
      <dgm:prSet phldrT="[Text]" phldr="1"/>
      <dgm:spPr/>
      <dgm:t>
        <a:bodyPr/>
        <a:lstStyle/>
        <a:p>
          <a:endParaRPr lang="en-US"/>
        </a:p>
      </dgm:t>
    </dgm:pt>
    <dgm:pt modelId="{5980FF4C-84E3-4563-A97F-CD77A21AF377}" type="parTrans" cxnId="{2BDC12B0-6677-4FC0-9D6F-05723067A3FA}">
      <dgm:prSet/>
      <dgm:spPr/>
      <dgm:t>
        <a:bodyPr/>
        <a:lstStyle/>
        <a:p>
          <a:endParaRPr lang="en-US"/>
        </a:p>
      </dgm:t>
    </dgm:pt>
    <dgm:pt modelId="{B1FACA74-4C33-44F0-A702-E7675E467510}" type="sibTrans" cxnId="{2BDC12B0-6677-4FC0-9D6F-05723067A3FA}">
      <dgm:prSet/>
      <dgm:spPr/>
      <dgm:t>
        <a:bodyPr/>
        <a:lstStyle/>
        <a:p>
          <a:endParaRPr lang="en-US"/>
        </a:p>
      </dgm:t>
    </dgm:pt>
    <dgm:pt modelId="{21EA37B7-7117-4767-972F-4B9B6907C332}">
      <dgm:prSet phldrT="[Text]" phldr="1"/>
      <dgm:spPr/>
      <dgm:t>
        <a:bodyPr/>
        <a:lstStyle/>
        <a:p>
          <a:endParaRPr lang="en-US"/>
        </a:p>
      </dgm:t>
    </dgm:pt>
    <dgm:pt modelId="{33476B50-A0C2-432D-A16D-ECD871A3A9E4}" type="parTrans" cxnId="{0DB2E183-8130-4004-81F5-E184C467B51E}">
      <dgm:prSet/>
      <dgm:spPr/>
      <dgm:t>
        <a:bodyPr/>
        <a:lstStyle/>
        <a:p>
          <a:endParaRPr lang="en-US"/>
        </a:p>
      </dgm:t>
    </dgm:pt>
    <dgm:pt modelId="{4F80E0C7-B16D-4876-A364-359F479533A2}" type="sibTrans" cxnId="{0DB2E183-8130-4004-81F5-E184C467B51E}">
      <dgm:prSet/>
      <dgm:spPr/>
      <dgm:t>
        <a:bodyPr/>
        <a:lstStyle/>
        <a:p>
          <a:endParaRPr lang="en-US"/>
        </a:p>
      </dgm:t>
    </dgm:pt>
    <dgm:pt modelId="{F02000A6-F626-4F04-B06D-CBC0A7D4608B}">
      <dgm:prSet phldrT="[Text]"/>
      <dgm:spPr/>
      <dgm:t>
        <a:bodyPr/>
        <a:lstStyle/>
        <a:p>
          <a:r>
            <a:rPr lang="en-US" dirty="0"/>
            <a:t>Global vs Units</a:t>
          </a:r>
        </a:p>
      </dgm:t>
    </dgm:pt>
    <dgm:pt modelId="{C67F9FC3-75B8-44D7-A8CE-DD8EFDD0802B}" type="parTrans" cxnId="{AE57BD87-8584-4431-AA0B-B501E89E0365}">
      <dgm:prSet/>
      <dgm:spPr/>
      <dgm:t>
        <a:bodyPr/>
        <a:lstStyle/>
        <a:p>
          <a:endParaRPr lang="en-US"/>
        </a:p>
      </dgm:t>
    </dgm:pt>
    <dgm:pt modelId="{18128789-C153-49DA-816D-0ACF254CD919}" type="sibTrans" cxnId="{AE57BD87-8584-4431-AA0B-B501E89E0365}">
      <dgm:prSet/>
      <dgm:spPr/>
      <dgm:t>
        <a:bodyPr/>
        <a:lstStyle/>
        <a:p>
          <a:endParaRPr lang="en-US"/>
        </a:p>
      </dgm:t>
    </dgm:pt>
    <dgm:pt modelId="{70F8E64B-3513-45EC-AD13-ECF6126D4089}" type="pres">
      <dgm:prSet presAssocID="{EA9F7396-3071-45A8-A189-39855016911F}" presName="Name0" presStyleCnt="0">
        <dgm:presLayoutVars>
          <dgm:chMax val="1"/>
          <dgm:dir/>
          <dgm:animLvl val="ctr"/>
          <dgm:resizeHandles val="exact"/>
        </dgm:presLayoutVars>
      </dgm:prSet>
      <dgm:spPr/>
    </dgm:pt>
    <dgm:pt modelId="{EBB7506F-4F70-433D-B027-DF9541C905F7}" type="pres">
      <dgm:prSet presAssocID="{D1715E9D-A5A6-4AD3-AB52-68CDD602825F}" presName="centerShape" presStyleLbl="node0" presStyleIdx="0" presStyleCnt="1"/>
      <dgm:spPr/>
    </dgm:pt>
    <dgm:pt modelId="{3B338419-F673-4EC0-BC21-73D1F51FC892}" type="pres">
      <dgm:prSet presAssocID="{9ACCD0A8-45A4-4264-8B9C-9D32093F1FD7}" presName="node" presStyleLbl="node1" presStyleIdx="0" presStyleCnt="3">
        <dgm:presLayoutVars>
          <dgm:bulletEnabled val="1"/>
        </dgm:presLayoutVars>
      </dgm:prSet>
      <dgm:spPr/>
    </dgm:pt>
    <dgm:pt modelId="{3E1C3A46-9324-4AC6-8C32-82C164D5F8A6}" type="pres">
      <dgm:prSet presAssocID="{9ACCD0A8-45A4-4264-8B9C-9D32093F1FD7}" presName="dummy" presStyleCnt="0"/>
      <dgm:spPr/>
    </dgm:pt>
    <dgm:pt modelId="{E18555C2-B19B-49DF-AED4-B173E508D0C6}" type="pres">
      <dgm:prSet presAssocID="{83CD67BF-C58E-4E3E-BC05-0D5EED5DA87C}" presName="sibTrans" presStyleLbl="sibTrans2D1" presStyleIdx="0" presStyleCnt="3"/>
      <dgm:spPr/>
    </dgm:pt>
    <dgm:pt modelId="{9610AB3F-F091-4190-9159-92652773BD12}" type="pres">
      <dgm:prSet presAssocID="{C3F08A77-5E3C-4740-B4B8-17665C31DFC6}" presName="node" presStyleLbl="node1" presStyleIdx="1" presStyleCnt="3">
        <dgm:presLayoutVars>
          <dgm:bulletEnabled val="1"/>
        </dgm:presLayoutVars>
      </dgm:prSet>
      <dgm:spPr/>
    </dgm:pt>
    <dgm:pt modelId="{32E647AD-1F58-48DF-8623-C55FB65CFCBA}" type="pres">
      <dgm:prSet presAssocID="{C3F08A77-5E3C-4740-B4B8-17665C31DFC6}" presName="dummy" presStyleCnt="0"/>
      <dgm:spPr/>
    </dgm:pt>
    <dgm:pt modelId="{C357CFAB-7446-4DB1-B166-4D089F038DA6}" type="pres">
      <dgm:prSet presAssocID="{C1F90245-BF2B-43ED-933A-C78D4DC61138}" presName="sibTrans" presStyleLbl="sibTrans2D1" presStyleIdx="1" presStyleCnt="3"/>
      <dgm:spPr/>
    </dgm:pt>
    <dgm:pt modelId="{62A1D5F1-DA75-4471-A381-6D6AEC53DBBE}" type="pres">
      <dgm:prSet presAssocID="{F02000A6-F626-4F04-B06D-CBC0A7D4608B}" presName="node" presStyleLbl="node1" presStyleIdx="2" presStyleCnt="3">
        <dgm:presLayoutVars>
          <dgm:bulletEnabled val="1"/>
        </dgm:presLayoutVars>
      </dgm:prSet>
      <dgm:spPr/>
    </dgm:pt>
    <dgm:pt modelId="{7C615E80-51B5-4558-9C13-CCEEDCFEA6CB}" type="pres">
      <dgm:prSet presAssocID="{F02000A6-F626-4F04-B06D-CBC0A7D4608B}" presName="dummy" presStyleCnt="0"/>
      <dgm:spPr/>
    </dgm:pt>
    <dgm:pt modelId="{622165B1-5139-4D66-BCA9-FA9216DB73C5}" type="pres">
      <dgm:prSet presAssocID="{18128789-C153-49DA-816D-0ACF254CD919}" presName="sibTrans" presStyleLbl="sibTrans2D1" presStyleIdx="2" presStyleCnt="3"/>
      <dgm:spPr/>
    </dgm:pt>
  </dgm:ptLst>
  <dgm:cxnLst>
    <dgm:cxn modelId="{F0829017-AB08-4BA7-A6FA-42F0F7AD3F09}" type="presOf" srcId="{C3F08A77-5E3C-4740-B4B8-17665C31DFC6}" destId="{9610AB3F-F091-4190-9159-92652773BD12}" srcOrd="0" destOrd="0" presId="urn:microsoft.com/office/officeart/2005/8/layout/radial6"/>
    <dgm:cxn modelId="{003E031C-54C0-4F0A-848E-B121520BCE55}" type="presOf" srcId="{F02000A6-F626-4F04-B06D-CBC0A7D4608B}" destId="{62A1D5F1-DA75-4471-A381-6D6AEC53DBBE}" srcOrd="0" destOrd="0" presId="urn:microsoft.com/office/officeart/2005/8/layout/radial6"/>
    <dgm:cxn modelId="{27E81B1F-D5A5-476A-A864-5FE5B08AFB37}" srcId="{D1715E9D-A5A6-4AD3-AB52-68CDD602825F}" destId="{9ACCD0A8-45A4-4264-8B9C-9D32093F1FD7}" srcOrd="0" destOrd="0" parTransId="{6B640DE4-C4F3-4A0B-B212-A65AE2354EF6}" sibTransId="{83CD67BF-C58E-4E3E-BC05-0D5EED5DA87C}"/>
    <dgm:cxn modelId="{C9D13D26-9362-4714-A3D4-EA34B8A0C107}" srcId="{6B1732FF-3C87-49E4-9CF7-59AE617AFC9A}" destId="{6D8229D9-7952-49A4-B249-2D9561E44FFE}" srcOrd="1" destOrd="0" parTransId="{B32216BC-0676-4F2B-A678-B58B8C2C33AC}" sibTransId="{F46CE68B-8371-4EBA-8DF3-544799E9902F}"/>
    <dgm:cxn modelId="{6E29F32D-E0F8-4C5D-A15E-22564B8FB8DE}" type="presOf" srcId="{18128789-C153-49DA-816D-0ACF254CD919}" destId="{622165B1-5139-4D66-BCA9-FA9216DB73C5}" srcOrd="0" destOrd="0" presId="urn:microsoft.com/office/officeart/2005/8/layout/radial6"/>
    <dgm:cxn modelId="{62B5CD75-AF01-42F7-97F7-46CFA084C9B5}" srcId="{EA9F7396-3071-45A8-A189-39855016911F}" destId="{D1715E9D-A5A6-4AD3-AB52-68CDD602825F}" srcOrd="0" destOrd="0" parTransId="{6B34E345-39C7-467E-8DA3-204B2283399A}" sibTransId="{20918B2A-5656-42D0-BF6A-D82B30657AB2}"/>
    <dgm:cxn modelId="{2175E87C-71DA-4FE3-A26E-4CE0DB6E92F7}" srcId="{6B1732FF-3C87-49E4-9CF7-59AE617AFC9A}" destId="{69225FC4-E9E2-4402-9A6D-000682DB7CBF}" srcOrd="0" destOrd="0" parTransId="{F53872AA-1882-46F9-A871-D12BABEB3F8D}" sibTransId="{456FCB65-E4EF-448E-99CE-BB3585779F3D}"/>
    <dgm:cxn modelId="{0DB2E183-8130-4004-81F5-E184C467B51E}" srcId="{37F04975-9075-4F49-8769-77EECA9E4705}" destId="{21EA37B7-7117-4767-972F-4B9B6907C332}" srcOrd="1" destOrd="0" parTransId="{33476B50-A0C2-432D-A16D-ECD871A3A9E4}" sibTransId="{4F80E0C7-B16D-4876-A364-359F479533A2}"/>
    <dgm:cxn modelId="{A27D0284-F251-480B-8EF6-276EC6885A06}" srcId="{EA9F7396-3071-45A8-A189-39855016911F}" destId="{37F04975-9075-4F49-8769-77EECA9E4705}" srcOrd="2" destOrd="0" parTransId="{2011E834-9284-47E3-9B9E-A55D0C486090}" sibTransId="{EE8450B4-7CAF-4D72-879C-11C6859F7AA8}"/>
    <dgm:cxn modelId="{AE57BD87-8584-4431-AA0B-B501E89E0365}" srcId="{D1715E9D-A5A6-4AD3-AB52-68CDD602825F}" destId="{F02000A6-F626-4F04-B06D-CBC0A7D4608B}" srcOrd="2" destOrd="0" parTransId="{C67F9FC3-75B8-44D7-A8CE-DD8EFDD0802B}" sibTransId="{18128789-C153-49DA-816D-0ACF254CD919}"/>
    <dgm:cxn modelId="{2F5C1894-E157-4490-96C0-CC1DC00C196A}" srcId="{D1715E9D-A5A6-4AD3-AB52-68CDD602825F}" destId="{C3F08A77-5E3C-4740-B4B8-17665C31DFC6}" srcOrd="1" destOrd="0" parTransId="{8E8A0AF9-D2DD-4ABE-B626-3E95F9336565}" sibTransId="{C1F90245-BF2B-43ED-933A-C78D4DC61138}"/>
    <dgm:cxn modelId="{34005996-7638-4FCD-AC32-94D0D50D97FD}" srcId="{EA9F7396-3071-45A8-A189-39855016911F}" destId="{6B1732FF-3C87-49E4-9CF7-59AE617AFC9A}" srcOrd="1" destOrd="0" parTransId="{81E7934E-FE8B-44AA-A661-4303787AE505}" sibTransId="{375123A0-CA95-44B1-A8C4-B58C67D156E2}"/>
    <dgm:cxn modelId="{1A81CC9D-AFEE-4A3E-8946-55ED2D5DA957}" type="presOf" srcId="{EA9F7396-3071-45A8-A189-39855016911F}" destId="{70F8E64B-3513-45EC-AD13-ECF6126D4089}" srcOrd="0" destOrd="0" presId="urn:microsoft.com/office/officeart/2005/8/layout/radial6"/>
    <dgm:cxn modelId="{E1F124A8-3EEA-4406-8223-1A98504B347C}" type="presOf" srcId="{9ACCD0A8-45A4-4264-8B9C-9D32093F1FD7}" destId="{3B338419-F673-4EC0-BC21-73D1F51FC892}" srcOrd="0" destOrd="0" presId="urn:microsoft.com/office/officeart/2005/8/layout/radial6"/>
    <dgm:cxn modelId="{2BDC12B0-6677-4FC0-9D6F-05723067A3FA}" srcId="{37F04975-9075-4F49-8769-77EECA9E4705}" destId="{5A27B628-AEDA-4E87-9309-2C666AFAD660}" srcOrd="0" destOrd="0" parTransId="{5980FF4C-84E3-4563-A97F-CD77A21AF377}" sibTransId="{B1FACA74-4C33-44F0-A702-E7675E467510}"/>
    <dgm:cxn modelId="{BD939AC4-818C-4758-936E-AAF779CC67D1}" type="presOf" srcId="{C1F90245-BF2B-43ED-933A-C78D4DC61138}" destId="{C357CFAB-7446-4DB1-B166-4D089F038DA6}" srcOrd="0" destOrd="0" presId="urn:microsoft.com/office/officeart/2005/8/layout/radial6"/>
    <dgm:cxn modelId="{85568DC5-66F6-4815-88CA-4E64BD411210}" type="presOf" srcId="{D1715E9D-A5A6-4AD3-AB52-68CDD602825F}" destId="{EBB7506F-4F70-433D-B027-DF9541C905F7}" srcOrd="0" destOrd="0" presId="urn:microsoft.com/office/officeart/2005/8/layout/radial6"/>
    <dgm:cxn modelId="{FB5D6BED-D9DE-4E99-8207-F35B8F30AC02}" type="presOf" srcId="{83CD67BF-C58E-4E3E-BC05-0D5EED5DA87C}" destId="{E18555C2-B19B-49DF-AED4-B173E508D0C6}" srcOrd="0" destOrd="0" presId="urn:microsoft.com/office/officeart/2005/8/layout/radial6"/>
    <dgm:cxn modelId="{78A50D26-1451-488B-8889-0850B215BE62}" type="presParOf" srcId="{70F8E64B-3513-45EC-AD13-ECF6126D4089}" destId="{EBB7506F-4F70-433D-B027-DF9541C905F7}" srcOrd="0" destOrd="0" presId="urn:microsoft.com/office/officeart/2005/8/layout/radial6"/>
    <dgm:cxn modelId="{4B977D54-04AB-4700-8BC6-AD0237CE6F6B}" type="presParOf" srcId="{70F8E64B-3513-45EC-AD13-ECF6126D4089}" destId="{3B338419-F673-4EC0-BC21-73D1F51FC892}" srcOrd="1" destOrd="0" presId="urn:microsoft.com/office/officeart/2005/8/layout/radial6"/>
    <dgm:cxn modelId="{01B80CAC-BDD9-448B-953E-ECE7660C132A}" type="presParOf" srcId="{70F8E64B-3513-45EC-AD13-ECF6126D4089}" destId="{3E1C3A46-9324-4AC6-8C32-82C164D5F8A6}" srcOrd="2" destOrd="0" presId="urn:microsoft.com/office/officeart/2005/8/layout/radial6"/>
    <dgm:cxn modelId="{30C67D2B-A6CD-45E9-8ED8-59A98C3CB6C2}" type="presParOf" srcId="{70F8E64B-3513-45EC-AD13-ECF6126D4089}" destId="{E18555C2-B19B-49DF-AED4-B173E508D0C6}" srcOrd="3" destOrd="0" presId="urn:microsoft.com/office/officeart/2005/8/layout/radial6"/>
    <dgm:cxn modelId="{BC267439-04B0-4739-A07E-0279FBDAFA59}" type="presParOf" srcId="{70F8E64B-3513-45EC-AD13-ECF6126D4089}" destId="{9610AB3F-F091-4190-9159-92652773BD12}" srcOrd="4" destOrd="0" presId="urn:microsoft.com/office/officeart/2005/8/layout/radial6"/>
    <dgm:cxn modelId="{CEFE3092-7D9E-4A46-8AFE-1D564E0788C7}" type="presParOf" srcId="{70F8E64B-3513-45EC-AD13-ECF6126D4089}" destId="{32E647AD-1F58-48DF-8623-C55FB65CFCBA}" srcOrd="5" destOrd="0" presId="urn:microsoft.com/office/officeart/2005/8/layout/radial6"/>
    <dgm:cxn modelId="{CC1DE6A8-E006-4AAD-8F2D-CDD84955DB3B}" type="presParOf" srcId="{70F8E64B-3513-45EC-AD13-ECF6126D4089}" destId="{C357CFAB-7446-4DB1-B166-4D089F038DA6}" srcOrd="6" destOrd="0" presId="urn:microsoft.com/office/officeart/2005/8/layout/radial6"/>
    <dgm:cxn modelId="{0A549171-1568-4764-87E6-34D1E1812186}" type="presParOf" srcId="{70F8E64B-3513-45EC-AD13-ECF6126D4089}" destId="{62A1D5F1-DA75-4471-A381-6D6AEC53DBBE}" srcOrd="7" destOrd="0" presId="urn:microsoft.com/office/officeart/2005/8/layout/radial6"/>
    <dgm:cxn modelId="{F263BA6B-B311-433C-9690-D1F416479E00}" type="presParOf" srcId="{70F8E64B-3513-45EC-AD13-ECF6126D4089}" destId="{7C615E80-51B5-4558-9C13-CCEEDCFEA6CB}" srcOrd="8" destOrd="0" presId="urn:microsoft.com/office/officeart/2005/8/layout/radial6"/>
    <dgm:cxn modelId="{85C44E46-FB99-455B-A220-34AF6B530EFC}" type="presParOf" srcId="{70F8E64B-3513-45EC-AD13-ECF6126D4089}" destId="{622165B1-5139-4D66-BCA9-FA9216DB73C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F7396-3071-45A8-A189-39855016911F}" type="doc">
      <dgm:prSet loTypeId="urn:microsoft.com/office/officeart/2005/8/layout/radial6" loCatId="relationship" qsTypeId="urn:microsoft.com/office/officeart/2005/8/quickstyle/simple2" qsCatId="simple" csTypeId="urn:microsoft.com/office/officeart/2005/8/colors/colorful1" csCatId="colorful" phldr="1"/>
      <dgm:spPr/>
      <dgm:t>
        <a:bodyPr/>
        <a:lstStyle/>
        <a:p>
          <a:endParaRPr lang="en-US"/>
        </a:p>
      </dgm:t>
    </dgm:pt>
    <dgm:pt modelId="{D1715E9D-A5A6-4AD3-AB52-68CDD602825F}">
      <dgm:prSet phldrT="[Text]"/>
      <dgm:spPr/>
      <dgm:t>
        <a:bodyPr/>
        <a:lstStyle/>
        <a:p>
          <a:endParaRPr lang="en-US" dirty="0"/>
        </a:p>
      </dgm:t>
    </dgm:pt>
    <dgm:pt modelId="{6B34E345-39C7-467E-8DA3-204B2283399A}" type="parTrans" cxnId="{62B5CD75-AF01-42F7-97F7-46CFA084C9B5}">
      <dgm:prSet/>
      <dgm:spPr/>
      <dgm:t>
        <a:bodyPr/>
        <a:lstStyle/>
        <a:p>
          <a:endParaRPr lang="en-US"/>
        </a:p>
      </dgm:t>
    </dgm:pt>
    <dgm:pt modelId="{20918B2A-5656-42D0-BF6A-D82B30657AB2}" type="sibTrans" cxnId="{62B5CD75-AF01-42F7-97F7-46CFA084C9B5}">
      <dgm:prSet/>
      <dgm:spPr/>
      <dgm:t>
        <a:bodyPr/>
        <a:lstStyle/>
        <a:p>
          <a:endParaRPr lang="en-US"/>
        </a:p>
      </dgm:t>
    </dgm:pt>
    <dgm:pt modelId="{9ACCD0A8-45A4-4264-8B9C-9D32093F1FD7}">
      <dgm:prSet phldrT="[Text]"/>
      <dgm:spPr/>
      <dgm:t>
        <a:bodyPr/>
        <a:lstStyle/>
        <a:p>
          <a:r>
            <a:rPr lang="en-US" dirty="0"/>
            <a:t>Static or Dynamic</a:t>
          </a:r>
        </a:p>
      </dgm:t>
    </dgm:pt>
    <dgm:pt modelId="{6B640DE4-C4F3-4A0B-B212-A65AE2354EF6}" type="parTrans" cxnId="{27E81B1F-D5A5-476A-A864-5FE5B08AFB37}">
      <dgm:prSet/>
      <dgm:spPr/>
      <dgm:t>
        <a:bodyPr/>
        <a:lstStyle/>
        <a:p>
          <a:endParaRPr lang="en-US"/>
        </a:p>
      </dgm:t>
    </dgm:pt>
    <dgm:pt modelId="{83CD67BF-C58E-4E3E-BC05-0D5EED5DA87C}" type="sibTrans" cxnId="{27E81B1F-D5A5-476A-A864-5FE5B08AFB37}">
      <dgm:prSet/>
      <dgm:spPr/>
      <dgm:t>
        <a:bodyPr/>
        <a:lstStyle/>
        <a:p>
          <a:endParaRPr lang="en-US"/>
        </a:p>
      </dgm:t>
    </dgm:pt>
    <dgm:pt modelId="{C3F08A77-5E3C-4740-B4B8-17665C31DFC6}">
      <dgm:prSet phldrT="[Text]"/>
      <dgm:spPr/>
      <dgm:t>
        <a:bodyPr/>
        <a:lstStyle/>
        <a:p>
          <a:r>
            <a:rPr lang="en-US" dirty="0"/>
            <a:t>Domain vs Data</a:t>
          </a:r>
        </a:p>
      </dgm:t>
    </dgm:pt>
    <dgm:pt modelId="{8E8A0AF9-D2DD-4ABE-B626-3E95F9336565}" type="parTrans" cxnId="{2F5C1894-E157-4490-96C0-CC1DC00C196A}">
      <dgm:prSet/>
      <dgm:spPr/>
      <dgm:t>
        <a:bodyPr/>
        <a:lstStyle/>
        <a:p>
          <a:endParaRPr lang="en-US"/>
        </a:p>
      </dgm:t>
    </dgm:pt>
    <dgm:pt modelId="{C1F90245-BF2B-43ED-933A-C78D4DC61138}" type="sibTrans" cxnId="{2F5C1894-E157-4490-96C0-CC1DC00C196A}">
      <dgm:prSet/>
      <dgm:spPr/>
      <dgm:t>
        <a:bodyPr/>
        <a:lstStyle/>
        <a:p>
          <a:endParaRPr lang="en-US"/>
        </a:p>
      </dgm:t>
    </dgm:pt>
    <dgm:pt modelId="{6B1732FF-3C87-49E4-9CF7-59AE617AFC9A}">
      <dgm:prSet phldrT="[Text]"/>
      <dgm:spPr/>
      <dgm:t>
        <a:bodyPr/>
        <a:lstStyle/>
        <a:p>
          <a:endParaRPr lang="en-US" dirty="0"/>
        </a:p>
      </dgm:t>
    </dgm:pt>
    <dgm:pt modelId="{81E7934E-FE8B-44AA-A661-4303787AE505}" type="parTrans" cxnId="{34005996-7638-4FCD-AC32-94D0D50D97FD}">
      <dgm:prSet/>
      <dgm:spPr/>
      <dgm:t>
        <a:bodyPr/>
        <a:lstStyle/>
        <a:p>
          <a:endParaRPr lang="en-US"/>
        </a:p>
      </dgm:t>
    </dgm:pt>
    <dgm:pt modelId="{375123A0-CA95-44B1-A8C4-B58C67D156E2}" type="sibTrans" cxnId="{34005996-7638-4FCD-AC32-94D0D50D97FD}">
      <dgm:prSet/>
      <dgm:spPr/>
      <dgm:t>
        <a:bodyPr/>
        <a:lstStyle/>
        <a:p>
          <a:endParaRPr lang="en-US"/>
        </a:p>
      </dgm:t>
    </dgm:pt>
    <dgm:pt modelId="{69225FC4-E9E2-4402-9A6D-000682DB7CBF}">
      <dgm:prSet phldrT="[Text]" phldr="1"/>
      <dgm:spPr/>
      <dgm:t>
        <a:bodyPr/>
        <a:lstStyle/>
        <a:p>
          <a:endParaRPr lang="en-US"/>
        </a:p>
      </dgm:t>
    </dgm:pt>
    <dgm:pt modelId="{F53872AA-1882-46F9-A871-D12BABEB3F8D}" type="parTrans" cxnId="{2175E87C-71DA-4FE3-A26E-4CE0DB6E92F7}">
      <dgm:prSet/>
      <dgm:spPr/>
      <dgm:t>
        <a:bodyPr/>
        <a:lstStyle/>
        <a:p>
          <a:endParaRPr lang="en-US"/>
        </a:p>
      </dgm:t>
    </dgm:pt>
    <dgm:pt modelId="{456FCB65-E4EF-448E-99CE-BB3585779F3D}" type="sibTrans" cxnId="{2175E87C-71DA-4FE3-A26E-4CE0DB6E92F7}">
      <dgm:prSet/>
      <dgm:spPr/>
      <dgm:t>
        <a:bodyPr/>
        <a:lstStyle/>
        <a:p>
          <a:endParaRPr lang="en-US"/>
        </a:p>
      </dgm:t>
    </dgm:pt>
    <dgm:pt modelId="{6D8229D9-7952-49A4-B249-2D9561E44FFE}">
      <dgm:prSet phldrT="[Text]" phldr="1"/>
      <dgm:spPr/>
      <dgm:t>
        <a:bodyPr/>
        <a:lstStyle/>
        <a:p>
          <a:endParaRPr lang="en-US"/>
        </a:p>
      </dgm:t>
    </dgm:pt>
    <dgm:pt modelId="{B32216BC-0676-4F2B-A678-B58B8C2C33AC}" type="parTrans" cxnId="{C9D13D26-9362-4714-A3D4-EA34B8A0C107}">
      <dgm:prSet/>
      <dgm:spPr/>
      <dgm:t>
        <a:bodyPr/>
        <a:lstStyle/>
        <a:p>
          <a:endParaRPr lang="en-US"/>
        </a:p>
      </dgm:t>
    </dgm:pt>
    <dgm:pt modelId="{F46CE68B-8371-4EBA-8DF3-544799E9902F}" type="sibTrans" cxnId="{C9D13D26-9362-4714-A3D4-EA34B8A0C107}">
      <dgm:prSet/>
      <dgm:spPr/>
      <dgm:t>
        <a:bodyPr/>
        <a:lstStyle/>
        <a:p>
          <a:endParaRPr lang="en-US"/>
        </a:p>
      </dgm:t>
    </dgm:pt>
    <dgm:pt modelId="{37F04975-9075-4F49-8769-77EECA9E4705}">
      <dgm:prSet phldrT="[Text]" phldr="1"/>
      <dgm:spPr/>
      <dgm:t>
        <a:bodyPr/>
        <a:lstStyle/>
        <a:p>
          <a:endParaRPr lang="en-US"/>
        </a:p>
      </dgm:t>
    </dgm:pt>
    <dgm:pt modelId="{2011E834-9284-47E3-9B9E-A55D0C486090}" type="parTrans" cxnId="{A27D0284-F251-480B-8EF6-276EC6885A06}">
      <dgm:prSet/>
      <dgm:spPr/>
      <dgm:t>
        <a:bodyPr/>
        <a:lstStyle/>
        <a:p>
          <a:endParaRPr lang="en-US"/>
        </a:p>
      </dgm:t>
    </dgm:pt>
    <dgm:pt modelId="{EE8450B4-7CAF-4D72-879C-11C6859F7AA8}" type="sibTrans" cxnId="{A27D0284-F251-480B-8EF6-276EC6885A06}">
      <dgm:prSet/>
      <dgm:spPr/>
      <dgm:t>
        <a:bodyPr/>
        <a:lstStyle/>
        <a:p>
          <a:endParaRPr lang="en-US"/>
        </a:p>
      </dgm:t>
    </dgm:pt>
    <dgm:pt modelId="{5A27B628-AEDA-4E87-9309-2C666AFAD660}">
      <dgm:prSet phldrT="[Text]" phldr="1"/>
      <dgm:spPr/>
      <dgm:t>
        <a:bodyPr/>
        <a:lstStyle/>
        <a:p>
          <a:endParaRPr lang="en-US"/>
        </a:p>
      </dgm:t>
    </dgm:pt>
    <dgm:pt modelId="{5980FF4C-84E3-4563-A97F-CD77A21AF377}" type="parTrans" cxnId="{2BDC12B0-6677-4FC0-9D6F-05723067A3FA}">
      <dgm:prSet/>
      <dgm:spPr/>
      <dgm:t>
        <a:bodyPr/>
        <a:lstStyle/>
        <a:p>
          <a:endParaRPr lang="en-US"/>
        </a:p>
      </dgm:t>
    </dgm:pt>
    <dgm:pt modelId="{B1FACA74-4C33-44F0-A702-E7675E467510}" type="sibTrans" cxnId="{2BDC12B0-6677-4FC0-9D6F-05723067A3FA}">
      <dgm:prSet/>
      <dgm:spPr/>
      <dgm:t>
        <a:bodyPr/>
        <a:lstStyle/>
        <a:p>
          <a:endParaRPr lang="en-US"/>
        </a:p>
      </dgm:t>
    </dgm:pt>
    <dgm:pt modelId="{21EA37B7-7117-4767-972F-4B9B6907C332}">
      <dgm:prSet phldrT="[Text]" phldr="1"/>
      <dgm:spPr/>
      <dgm:t>
        <a:bodyPr/>
        <a:lstStyle/>
        <a:p>
          <a:endParaRPr lang="en-US"/>
        </a:p>
      </dgm:t>
    </dgm:pt>
    <dgm:pt modelId="{33476B50-A0C2-432D-A16D-ECD871A3A9E4}" type="parTrans" cxnId="{0DB2E183-8130-4004-81F5-E184C467B51E}">
      <dgm:prSet/>
      <dgm:spPr/>
      <dgm:t>
        <a:bodyPr/>
        <a:lstStyle/>
        <a:p>
          <a:endParaRPr lang="en-US"/>
        </a:p>
      </dgm:t>
    </dgm:pt>
    <dgm:pt modelId="{4F80E0C7-B16D-4876-A364-359F479533A2}" type="sibTrans" cxnId="{0DB2E183-8130-4004-81F5-E184C467B51E}">
      <dgm:prSet/>
      <dgm:spPr/>
      <dgm:t>
        <a:bodyPr/>
        <a:lstStyle/>
        <a:p>
          <a:endParaRPr lang="en-US"/>
        </a:p>
      </dgm:t>
    </dgm:pt>
    <dgm:pt modelId="{F02000A6-F626-4F04-B06D-CBC0A7D4608B}">
      <dgm:prSet phldrT="[Text]"/>
      <dgm:spPr/>
      <dgm:t>
        <a:bodyPr/>
        <a:lstStyle/>
        <a:p>
          <a:r>
            <a:rPr lang="en-US" dirty="0"/>
            <a:t>Global vs Units</a:t>
          </a:r>
        </a:p>
      </dgm:t>
    </dgm:pt>
    <dgm:pt modelId="{C67F9FC3-75B8-44D7-A8CE-DD8EFDD0802B}" type="parTrans" cxnId="{AE57BD87-8584-4431-AA0B-B501E89E0365}">
      <dgm:prSet/>
      <dgm:spPr/>
      <dgm:t>
        <a:bodyPr/>
        <a:lstStyle/>
        <a:p>
          <a:endParaRPr lang="en-US"/>
        </a:p>
      </dgm:t>
    </dgm:pt>
    <dgm:pt modelId="{18128789-C153-49DA-816D-0ACF254CD919}" type="sibTrans" cxnId="{AE57BD87-8584-4431-AA0B-B501E89E0365}">
      <dgm:prSet/>
      <dgm:spPr/>
      <dgm:t>
        <a:bodyPr/>
        <a:lstStyle/>
        <a:p>
          <a:endParaRPr lang="en-US"/>
        </a:p>
      </dgm:t>
    </dgm:pt>
    <dgm:pt modelId="{70F8E64B-3513-45EC-AD13-ECF6126D4089}" type="pres">
      <dgm:prSet presAssocID="{EA9F7396-3071-45A8-A189-39855016911F}" presName="Name0" presStyleCnt="0">
        <dgm:presLayoutVars>
          <dgm:chMax val="1"/>
          <dgm:dir/>
          <dgm:animLvl val="ctr"/>
          <dgm:resizeHandles val="exact"/>
        </dgm:presLayoutVars>
      </dgm:prSet>
      <dgm:spPr/>
    </dgm:pt>
    <dgm:pt modelId="{EBB7506F-4F70-433D-B027-DF9541C905F7}" type="pres">
      <dgm:prSet presAssocID="{D1715E9D-A5A6-4AD3-AB52-68CDD602825F}" presName="centerShape" presStyleLbl="node0" presStyleIdx="0" presStyleCnt="1" custScaleX="95108" custScaleY="98217"/>
      <dgm:spPr/>
    </dgm:pt>
    <dgm:pt modelId="{3B338419-F673-4EC0-BC21-73D1F51FC892}" type="pres">
      <dgm:prSet presAssocID="{9ACCD0A8-45A4-4264-8B9C-9D32093F1FD7}" presName="node" presStyleLbl="node1" presStyleIdx="0" presStyleCnt="3">
        <dgm:presLayoutVars>
          <dgm:bulletEnabled val="1"/>
        </dgm:presLayoutVars>
      </dgm:prSet>
      <dgm:spPr/>
    </dgm:pt>
    <dgm:pt modelId="{3E1C3A46-9324-4AC6-8C32-82C164D5F8A6}" type="pres">
      <dgm:prSet presAssocID="{9ACCD0A8-45A4-4264-8B9C-9D32093F1FD7}" presName="dummy" presStyleCnt="0"/>
      <dgm:spPr/>
    </dgm:pt>
    <dgm:pt modelId="{E18555C2-B19B-49DF-AED4-B173E508D0C6}" type="pres">
      <dgm:prSet presAssocID="{83CD67BF-C58E-4E3E-BC05-0D5EED5DA87C}" presName="sibTrans" presStyleLbl="sibTrans2D1" presStyleIdx="0" presStyleCnt="3"/>
      <dgm:spPr/>
    </dgm:pt>
    <dgm:pt modelId="{9610AB3F-F091-4190-9159-92652773BD12}" type="pres">
      <dgm:prSet presAssocID="{C3F08A77-5E3C-4740-B4B8-17665C31DFC6}" presName="node" presStyleLbl="node1" presStyleIdx="1" presStyleCnt="3">
        <dgm:presLayoutVars>
          <dgm:bulletEnabled val="1"/>
        </dgm:presLayoutVars>
      </dgm:prSet>
      <dgm:spPr/>
    </dgm:pt>
    <dgm:pt modelId="{32E647AD-1F58-48DF-8623-C55FB65CFCBA}" type="pres">
      <dgm:prSet presAssocID="{C3F08A77-5E3C-4740-B4B8-17665C31DFC6}" presName="dummy" presStyleCnt="0"/>
      <dgm:spPr/>
    </dgm:pt>
    <dgm:pt modelId="{C357CFAB-7446-4DB1-B166-4D089F038DA6}" type="pres">
      <dgm:prSet presAssocID="{C1F90245-BF2B-43ED-933A-C78D4DC61138}" presName="sibTrans" presStyleLbl="sibTrans2D1" presStyleIdx="1" presStyleCnt="3"/>
      <dgm:spPr/>
    </dgm:pt>
    <dgm:pt modelId="{62A1D5F1-DA75-4471-A381-6D6AEC53DBBE}" type="pres">
      <dgm:prSet presAssocID="{F02000A6-F626-4F04-B06D-CBC0A7D4608B}" presName="node" presStyleLbl="node1" presStyleIdx="2" presStyleCnt="3">
        <dgm:presLayoutVars>
          <dgm:bulletEnabled val="1"/>
        </dgm:presLayoutVars>
      </dgm:prSet>
      <dgm:spPr/>
    </dgm:pt>
    <dgm:pt modelId="{7C615E80-51B5-4558-9C13-CCEEDCFEA6CB}" type="pres">
      <dgm:prSet presAssocID="{F02000A6-F626-4F04-B06D-CBC0A7D4608B}" presName="dummy" presStyleCnt="0"/>
      <dgm:spPr/>
    </dgm:pt>
    <dgm:pt modelId="{622165B1-5139-4D66-BCA9-FA9216DB73C5}" type="pres">
      <dgm:prSet presAssocID="{18128789-C153-49DA-816D-0ACF254CD919}" presName="sibTrans" presStyleLbl="sibTrans2D1" presStyleIdx="2" presStyleCnt="3"/>
      <dgm:spPr/>
    </dgm:pt>
  </dgm:ptLst>
  <dgm:cxnLst>
    <dgm:cxn modelId="{F0829017-AB08-4BA7-A6FA-42F0F7AD3F09}" type="presOf" srcId="{C3F08A77-5E3C-4740-B4B8-17665C31DFC6}" destId="{9610AB3F-F091-4190-9159-92652773BD12}" srcOrd="0" destOrd="0" presId="urn:microsoft.com/office/officeart/2005/8/layout/radial6"/>
    <dgm:cxn modelId="{003E031C-54C0-4F0A-848E-B121520BCE55}" type="presOf" srcId="{F02000A6-F626-4F04-B06D-CBC0A7D4608B}" destId="{62A1D5F1-DA75-4471-A381-6D6AEC53DBBE}" srcOrd="0" destOrd="0" presId="urn:microsoft.com/office/officeart/2005/8/layout/radial6"/>
    <dgm:cxn modelId="{27E81B1F-D5A5-476A-A864-5FE5B08AFB37}" srcId="{D1715E9D-A5A6-4AD3-AB52-68CDD602825F}" destId="{9ACCD0A8-45A4-4264-8B9C-9D32093F1FD7}" srcOrd="0" destOrd="0" parTransId="{6B640DE4-C4F3-4A0B-B212-A65AE2354EF6}" sibTransId="{83CD67BF-C58E-4E3E-BC05-0D5EED5DA87C}"/>
    <dgm:cxn modelId="{C9D13D26-9362-4714-A3D4-EA34B8A0C107}" srcId="{6B1732FF-3C87-49E4-9CF7-59AE617AFC9A}" destId="{6D8229D9-7952-49A4-B249-2D9561E44FFE}" srcOrd="1" destOrd="0" parTransId="{B32216BC-0676-4F2B-A678-B58B8C2C33AC}" sibTransId="{F46CE68B-8371-4EBA-8DF3-544799E9902F}"/>
    <dgm:cxn modelId="{6E29F32D-E0F8-4C5D-A15E-22564B8FB8DE}" type="presOf" srcId="{18128789-C153-49DA-816D-0ACF254CD919}" destId="{622165B1-5139-4D66-BCA9-FA9216DB73C5}" srcOrd="0" destOrd="0" presId="urn:microsoft.com/office/officeart/2005/8/layout/radial6"/>
    <dgm:cxn modelId="{62B5CD75-AF01-42F7-97F7-46CFA084C9B5}" srcId="{EA9F7396-3071-45A8-A189-39855016911F}" destId="{D1715E9D-A5A6-4AD3-AB52-68CDD602825F}" srcOrd="0" destOrd="0" parTransId="{6B34E345-39C7-467E-8DA3-204B2283399A}" sibTransId="{20918B2A-5656-42D0-BF6A-D82B30657AB2}"/>
    <dgm:cxn modelId="{2175E87C-71DA-4FE3-A26E-4CE0DB6E92F7}" srcId="{6B1732FF-3C87-49E4-9CF7-59AE617AFC9A}" destId="{69225FC4-E9E2-4402-9A6D-000682DB7CBF}" srcOrd="0" destOrd="0" parTransId="{F53872AA-1882-46F9-A871-D12BABEB3F8D}" sibTransId="{456FCB65-E4EF-448E-99CE-BB3585779F3D}"/>
    <dgm:cxn modelId="{0DB2E183-8130-4004-81F5-E184C467B51E}" srcId="{37F04975-9075-4F49-8769-77EECA9E4705}" destId="{21EA37B7-7117-4767-972F-4B9B6907C332}" srcOrd="1" destOrd="0" parTransId="{33476B50-A0C2-432D-A16D-ECD871A3A9E4}" sibTransId="{4F80E0C7-B16D-4876-A364-359F479533A2}"/>
    <dgm:cxn modelId="{A27D0284-F251-480B-8EF6-276EC6885A06}" srcId="{EA9F7396-3071-45A8-A189-39855016911F}" destId="{37F04975-9075-4F49-8769-77EECA9E4705}" srcOrd="2" destOrd="0" parTransId="{2011E834-9284-47E3-9B9E-A55D0C486090}" sibTransId="{EE8450B4-7CAF-4D72-879C-11C6859F7AA8}"/>
    <dgm:cxn modelId="{AE57BD87-8584-4431-AA0B-B501E89E0365}" srcId="{D1715E9D-A5A6-4AD3-AB52-68CDD602825F}" destId="{F02000A6-F626-4F04-B06D-CBC0A7D4608B}" srcOrd="2" destOrd="0" parTransId="{C67F9FC3-75B8-44D7-A8CE-DD8EFDD0802B}" sibTransId="{18128789-C153-49DA-816D-0ACF254CD919}"/>
    <dgm:cxn modelId="{2F5C1894-E157-4490-96C0-CC1DC00C196A}" srcId="{D1715E9D-A5A6-4AD3-AB52-68CDD602825F}" destId="{C3F08A77-5E3C-4740-B4B8-17665C31DFC6}" srcOrd="1" destOrd="0" parTransId="{8E8A0AF9-D2DD-4ABE-B626-3E95F9336565}" sibTransId="{C1F90245-BF2B-43ED-933A-C78D4DC61138}"/>
    <dgm:cxn modelId="{34005996-7638-4FCD-AC32-94D0D50D97FD}" srcId="{EA9F7396-3071-45A8-A189-39855016911F}" destId="{6B1732FF-3C87-49E4-9CF7-59AE617AFC9A}" srcOrd="1" destOrd="0" parTransId="{81E7934E-FE8B-44AA-A661-4303787AE505}" sibTransId="{375123A0-CA95-44B1-A8C4-B58C67D156E2}"/>
    <dgm:cxn modelId="{1A81CC9D-AFEE-4A3E-8946-55ED2D5DA957}" type="presOf" srcId="{EA9F7396-3071-45A8-A189-39855016911F}" destId="{70F8E64B-3513-45EC-AD13-ECF6126D4089}" srcOrd="0" destOrd="0" presId="urn:microsoft.com/office/officeart/2005/8/layout/radial6"/>
    <dgm:cxn modelId="{E1F124A8-3EEA-4406-8223-1A98504B347C}" type="presOf" srcId="{9ACCD0A8-45A4-4264-8B9C-9D32093F1FD7}" destId="{3B338419-F673-4EC0-BC21-73D1F51FC892}" srcOrd="0" destOrd="0" presId="urn:microsoft.com/office/officeart/2005/8/layout/radial6"/>
    <dgm:cxn modelId="{2BDC12B0-6677-4FC0-9D6F-05723067A3FA}" srcId="{37F04975-9075-4F49-8769-77EECA9E4705}" destId="{5A27B628-AEDA-4E87-9309-2C666AFAD660}" srcOrd="0" destOrd="0" parTransId="{5980FF4C-84E3-4563-A97F-CD77A21AF377}" sibTransId="{B1FACA74-4C33-44F0-A702-E7675E467510}"/>
    <dgm:cxn modelId="{BD939AC4-818C-4758-936E-AAF779CC67D1}" type="presOf" srcId="{C1F90245-BF2B-43ED-933A-C78D4DC61138}" destId="{C357CFAB-7446-4DB1-B166-4D089F038DA6}" srcOrd="0" destOrd="0" presId="urn:microsoft.com/office/officeart/2005/8/layout/radial6"/>
    <dgm:cxn modelId="{85568DC5-66F6-4815-88CA-4E64BD411210}" type="presOf" srcId="{D1715E9D-A5A6-4AD3-AB52-68CDD602825F}" destId="{EBB7506F-4F70-433D-B027-DF9541C905F7}" srcOrd="0" destOrd="0" presId="urn:microsoft.com/office/officeart/2005/8/layout/radial6"/>
    <dgm:cxn modelId="{FB5D6BED-D9DE-4E99-8207-F35B8F30AC02}" type="presOf" srcId="{83CD67BF-C58E-4E3E-BC05-0D5EED5DA87C}" destId="{E18555C2-B19B-49DF-AED4-B173E508D0C6}" srcOrd="0" destOrd="0" presId="urn:microsoft.com/office/officeart/2005/8/layout/radial6"/>
    <dgm:cxn modelId="{78A50D26-1451-488B-8889-0850B215BE62}" type="presParOf" srcId="{70F8E64B-3513-45EC-AD13-ECF6126D4089}" destId="{EBB7506F-4F70-433D-B027-DF9541C905F7}" srcOrd="0" destOrd="0" presId="urn:microsoft.com/office/officeart/2005/8/layout/radial6"/>
    <dgm:cxn modelId="{4B977D54-04AB-4700-8BC6-AD0237CE6F6B}" type="presParOf" srcId="{70F8E64B-3513-45EC-AD13-ECF6126D4089}" destId="{3B338419-F673-4EC0-BC21-73D1F51FC892}" srcOrd="1" destOrd="0" presId="urn:microsoft.com/office/officeart/2005/8/layout/radial6"/>
    <dgm:cxn modelId="{01B80CAC-BDD9-448B-953E-ECE7660C132A}" type="presParOf" srcId="{70F8E64B-3513-45EC-AD13-ECF6126D4089}" destId="{3E1C3A46-9324-4AC6-8C32-82C164D5F8A6}" srcOrd="2" destOrd="0" presId="urn:microsoft.com/office/officeart/2005/8/layout/radial6"/>
    <dgm:cxn modelId="{30C67D2B-A6CD-45E9-8ED8-59A98C3CB6C2}" type="presParOf" srcId="{70F8E64B-3513-45EC-AD13-ECF6126D4089}" destId="{E18555C2-B19B-49DF-AED4-B173E508D0C6}" srcOrd="3" destOrd="0" presId="urn:microsoft.com/office/officeart/2005/8/layout/radial6"/>
    <dgm:cxn modelId="{BC267439-04B0-4739-A07E-0279FBDAFA59}" type="presParOf" srcId="{70F8E64B-3513-45EC-AD13-ECF6126D4089}" destId="{9610AB3F-F091-4190-9159-92652773BD12}" srcOrd="4" destOrd="0" presId="urn:microsoft.com/office/officeart/2005/8/layout/radial6"/>
    <dgm:cxn modelId="{CEFE3092-7D9E-4A46-8AFE-1D564E0788C7}" type="presParOf" srcId="{70F8E64B-3513-45EC-AD13-ECF6126D4089}" destId="{32E647AD-1F58-48DF-8623-C55FB65CFCBA}" srcOrd="5" destOrd="0" presId="urn:microsoft.com/office/officeart/2005/8/layout/radial6"/>
    <dgm:cxn modelId="{CC1DE6A8-E006-4AAD-8F2D-CDD84955DB3B}" type="presParOf" srcId="{70F8E64B-3513-45EC-AD13-ECF6126D4089}" destId="{C357CFAB-7446-4DB1-B166-4D089F038DA6}" srcOrd="6" destOrd="0" presId="urn:microsoft.com/office/officeart/2005/8/layout/radial6"/>
    <dgm:cxn modelId="{0A549171-1568-4764-87E6-34D1E1812186}" type="presParOf" srcId="{70F8E64B-3513-45EC-AD13-ECF6126D4089}" destId="{62A1D5F1-DA75-4471-A381-6D6AEC53DBBE}" srcOrd="7" destOrd="0" presId="urn:microsoft.com/office/officeart/2005/8/layout/radial6"/>
    <dgm:cxn modelId="{F263BA6B-B311-433C-9690-D1F416479E00}" type="presParOf" srcId="{70F8E64B-3513-45EC-AD13-ECF6126D4089}" destId="{7C615E80-51B5-4558-9C13-CCEEDCFEA6CB}" srcOrd="8" destOrd="0" presId="urn:microsoft.com/office/officeart/2005/8/layout/radial6"/>
    <dgm:cxn modelId="{85C44E46-FB99-455B-A220-34AF6B530EFC}" type="presParOf" srcId="{70F8E64B-3513-45EC-AD13-ECF6126D4089}" destId="{622165B1-5139-4D66-BCA9-FA9216DB73C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9F7396-3071-45A8-A189-39855016911F}" type="doc">
      <dgm:prSet loTypeId="urn:microsoft.com/office/officeart/2005/8/layout/radial6" loCatId="relationship" qsTypeId="urn:microsoft.com/office/officeart/2005/8/quickstyle/simple2" qsCatId="simple" csTypeId="urn:microsoft.com/office/officeart/2005/8/colors/colorful1" csCatId="colorful" phldr="1"/>
      <dgm:spPr/>
      <dgm:t>
        <a:bodyPr/>
        <a:lstStyle/>
        <a:p>
          <a:endParaRPr lang="en-US"/>
        </a:p>
      </dgm:t>
    </dgm:pt>
    <dgm:pt modelId="{D1715E9D-A5A6-4AD3-AB52-68CDD602825F}">
      <dgm:prSet phldrT="[Text]"/>
      <dgm:spPr/>
      <dgm:t>
        <a:bodyPr/>
        <a:lstStyle/>
        <a:p>
          <a:endParaRPr lang="en-US" dirty="0"/>
        </a:p>
      </dgm:t>
    </dgm:pt>
    <dgm:pt modelId="{6B34E345-39C7-467E-8DA3-204B2283399A}" type="parTrans" cxnId="{62B5CD75-AF01-42F7-97F7-46CFA084C9B5}">
      <dgm:prSet/>
      <dgm:spPr/>
      <dgm:t>
        <a:bodyPr/>
        <a:lstStyle/>
        <a:p>
          <a:endParaRPr lang="en-US"/>
        </a:p>
      </dgm:t>
    </dgm:pt>
    <dgm:pt modelId="{20918B2A-5656-42D0-BF6A-D82B30657AB2}" type="sibTrans" cxnId="{62B5CD75-AF01-42F7-97F7-46CFA084C9B5}">
      <dgm:prSet/>
      <dgm:spPr/>
      <dgm:t>
        <a:bodyPr/>
        <a:lstStyle/>
        <a:p>
          <a:endParaRPr lang="en-US"/>
        </a:p>
      </dgm:t>
    </dgm:pt>
    <dgm:pt modelId="{9ACCD0A8-45A4-4264-8B9C-9D32093F1FD7}">
      <dgm:prSet phldrT="[Text]"/>
      <dgm:spPr/>
      <dgm:t>
        <a:bodyPr/>
        <a:lstStyle/>
        <a:p>
          <a:r>
            <a:rPr lang="en-US" dirty="0"/>
            <a:t>Static or Dynamic</a:t>
          </a:r>
        </a:p>
      </dgm:t>
    </dgm:pt>
    <dgm:pt modelId="{6B640DE4-C4F3-4A0B-B212-A65AE2354EF6}" type="parTrans" cxnId="{27E81B1F-D5A5-476A-A864-5FE5B08AFB37}">
      <dgm:prSet/>
      <dgm:spPr/>
      <dgm:t>
        <a:bodyPr/>
        <a:lstStyle/>
        <a:p>
          <a:endParaRPr lang="en-US"/>
        </a:p>
      </dgm:t>
    </dgm:pt>
    <dgm:pt modelId="{83CD67BF-C58E-4E3E-BC05-0D5EED5DA87C}" type="sibTrans" cxnId="{27E81B1F-D5A5-476A-A864-5FE5B08AFB37}">
      <dgm:prSet/>
      <dgm:spPr/>
      <dgm:t>
        <a:bodyPr/>
        <a:lstStyle/>
        <a:p>
          <a:endParaRPr lang="en-US"/>
        </a:p>
      </dgm:t>
    </dgm:pt>
    <dgm:pt modelId="{C3F08A77-5E3C-4740-B4B8-17665C31DFC6}">
      <dgm:prSet phldrT="[Text]"/>
      <dgm:spPr/>
      <dgm:t>
        <a:bodyPr/>
        <a:lstStyle/>
        <a:p>
          <a:r>
            <a:rPr lang="en-US" dirty="0"/>
            <a:t>Domain vs Data</a:t>
          </a:r>
        </a:p>
      </dgm:t>
    </dgm:pt>
    <dgm:pt modelId="{8E8A0AF9-D2DD-4ABE-B626-3E95F9336565}" type="parTrans" cxnId="{2F5C1894-E157-4490-96C0-CC1DC00C196A}">
      <dgm:prSet/>
      <dgm:spPr/>
      <dgm:t>
        <a:bodyPr/>
        <a:lstStyle/>
        <a:p>
          <a:endParaRPr lang="en-US"/>
        </a:p>
      </dgm:t>
    </dgm:pt>
    <dgm:pt modelId="{C1F90245-BF2B-43ED-933A-C78D4DC61138}" type="sibTrans" cxnId="{2F5C1894-E157-4490-96C0-CC1DC00C196A}">
      <dgm:prSet/>
      <dgm:spPr/>
      <dgm:t>
        <a:bodyPr/>
        <a:lstStyle/>
        <a:p>
          <a:endParaRPr lang="en-US"/>
        </a:p>
      </dgm:t>
    </dgm:pt>
    <dgm:pt modelId="{6B1732FF-3C87-49E4-9CF7-59AE617AFC9A}">
      <dgm:prSet phldrT="[Text]"/>
      <dgm:spPr/>
      <dgm:t>
        <a:bodyPr/>
        <a:lstStyle/>
        <a:p>
          <a:endParaRPr lang="en-US" dirty="0"/>
        </a:p>
      </dgm:t>
    </dgm:pt>
    <dgm:pt modelId="{81E7934E-FE8B-44AA-A661-4303787AE505}" type="parTrans" cxnId="{34005996-7638-4FCD-AC32-94D0D50D97FD}">
      <dgm:prSet/>
      <dgm:spPr/>
      <dgm:t>
        <a:bodyPr/>
        <a:lstStyle/>
        <a:p>
          <a:endParaRPr lang="en-US"/>
        </a:p>
      </dgm:t>
    </dgm:pt>
    <dgm:pt modelId="{375123A0-CA95-44B1-A8C4-B58C67D156E2}" type="sibTrans" cxnId="{34005996-7638-4FCD-AC32-94D0D50D97FD}">
      <dgm:prSet/>
      <dgm:spPr/>
      <dgm:t>
        <a:bodyPr/>
        <a:lstStyle/>
        <a:p>
          <a:endParaRPr lang="en-US"/>
        </a:p>
      </dgm:t>
    </dgm:pt>
    <dgm:pt modelId="{69225FC4-E9E2-4402-9A6D-000682DB7CBF}">
      <dgm:prSet phldrT="[Text]" phldr="1"/>
      <dgm:spPr/>
      <dgm:t>
        <a:bodyPr/>
        <a:lstStyle/>
        <a:p>
          <a:endParaRPr lang="en-US"/>
        </a:p>
      </dgm:t>
    </dgm:pt>
    <dgm:pt modelId="{F53872AA-1882-46F9-A871-D12BABEB3F8D}" type="parTrans" cxnId="{2175E87C-71DA-4FE3-A26E-4CE0DB6E92F7}">
      <dgm:prSet/>
      <dgm:spPr/>
      <dgm:t>
        <a:bodyPr/>
        <a:lstStyle/>
        <a:p>
          <a:endParaRPr lang="en-US"/>
        </a:p>
      </dgm:t>
    </dgm:pt>
    <dgm:pt modelId="{456FCB65-E4EF-448E-99CE-BB3585779F3D}" type="sibTrans" cxnId="{2175E87C-71DA-4FE3-A26E-4CE0DB6E92F7}">
      <dgm:prSet/>
      <dgm:spPr/>
      <dgm:t>
        <a:bodyPr/>
        <a:lstStyle/>
        <a:p>
          <a:endParaRPr lang="en-US"/>
        </a:p>
      </dgm:t>
    </dgm:pt>
    <dgm:pt modelId="{6D8229D9-7952-49A4-B249-2D9561E44FFE}">
      <dgm:prSet phldrT="[Text]" phldr="1"/>
      <dgm:spPr/>
      <dgm:t>
        <a:bodyPr/>
        <a:lstStyle/>
        <a:p>
          <a:endParaRPr lang="en-US"/>
        </a:p>
      </dgm:t>
    </dgm:pt>
    <dgm:pt modelId="{B32216BC-0676-4F2B-A678-B58B8C2C33AC}" type="parTrans" cxnId="{C9D13D26-9362-4714-A3D4-EA34B8A0C107}">
      <dgm:prSet/>
      <dgm:spPr/>
      <dgm:t>
        <a:bodyPr/>
        <a:lstStyle/>
        <a:p>
          <a:endParaRPr lang="en-US"/>
        </a:p>
      </dgm:t>
    </dgm:pt>
    <dgm:pt modelId="{F46CE68B-8371-4EBA-8DF3-544799E9902F}" type="sibTrans" cxnId="{C9D13D26-9362-4714-A3D4-EA34B8A0C107}">
      <dgm:prSet/>
      <dgm:spPr/>
      <dgm:t>
        <a:bodyPr/>
        <a:lstStyle/>
        <a:p>
          <a:endParaRPr lang="en-US"/>
        </a:p>
      </dgm:t>
    </dgm:pt>
    <dgm:pt modelId="{37F04975-9075-4F49-8769-77EECA9E4705}">
      <dgm:prSet phldrT="[Text]" phldr="1"/>
      <dgm:spPr/>
      <dgm:t>
        <a:bodyPr/>
        <a:lstStyle/>
        <a:p>
          <a:endParaRPr lang="en-US"/>
        </a:p>
      </dgm:t>
    </dgm:pt>
    <dgm:pt modelId="{2011E834-9284-47E3-9B9E-A55D0C486090}" type="parTrans" cxnId="{A27D0284-F251-480B-8EF6-276EC6885A06}">
      <dgm:prSet/>
      <dgm:spPr/>
      <dgm:t>
        <a:bodyPr/>
        <a:lstStyle/>
        <a:p>
          <a:endParaRPr lang="en-US"/>
        </a:p>
      </dgm:t>
    </dgm:pt>
    <dgm:pt modelId="{EE8450B4-7CAF-4D72-879C-11C6859F7AA8}" type="sibTrans" cxnId="{A27D0284-F251-480B-8EF6-276EC6885A06}">
      <dgm:prSet/>
      <dgm:spPr/>
      <dgm:t>
        <a:bodyPr/>
        <a:lstStyle/>
        <a:p>
          <a:endParaRPr lang="en-US"/>
        </a:p>
      </dgm:t>
    </dgm:pt>
    <dgm:pt modelId="{5A27B628-AEDA-4E87-9309-2C666AFAD660}">
      <dgm:prSet phldrT="[Text]" phldr="1"/>
      <dgm:spPr/>
      <dgm:t>
        <a:bodyPr/>
        <a:lstStyle/>
        <a:p>
          <a:endParaRPr lang="en-US"/>
        </a:p>
      </dgm:t>
    </dgm:pt>
    <dgm:pt modelId="{5980FF4C-84E3-4563-A97F-CD77A21AF377}" type="parTrans" cxnId="{2BDC12B0-6677-4FC0-9D6F-05723067A3FA}">
      <dgm:prSet/>
      <dgm:spPr/>
      <dgm:t>
        <a:bodyPr/>
        <a:lstStyle/>
        <a:p>
          <a:endParaRPr lang="en-US"/>
        </a:p>
      </dgm:t>
    </dgm:pt>
    <dgm:pt modelId="{B1FACA74-4C33-44F0-A702-E7675E467510}" type="sibTrans" cxnId="{2BDC12B0-6677-4FC0-9D6F-05723067A3FA}">
      <dgm:prSet/>
      <dgm:spPr/>
      <dgm:t>
        <a:bodyPr/>
        <a:lstStyle/>
        <a:p>
          <a:endParaRPr lang="en-US"/>
        </a:p>
      </dgm:t>
    </dgm:pt>
    <dgm:pt modelId="{21EA37B7-7117-4767-972F-4B9B6907C332}">
      <dgm:prSet phldrT="[Text]" phldr="1"/>
      <dgm:spPr/>
      <dgm:t>
        <a:bodyPr/>
        <a:lstStyle/>
        <a:p>
          <a:endParaRPr lang="en-US"/>
        </a:p>
      </dgm:t>
    </dgm:pt>
    <dgm:pt modelId="{33476B50-A0C2-432D-A16D-ECD871A3A9E4}" type="parTrans" cxnId="{0DB2E183-8130-4004-81F5-E184C467B51E}">
      <dgm:prSet/>
      <dgm:spPr/>
      <dgm:t>
        <a:bodyPr/>
        <a:lstStyle/>
        <a:p>
          <a:endParaRPr lang="en-US"/>
        </a:p>
      </dgm:t>
    </dgm:pt>
    <dgm:pt modelId="{4F80E0C7-B16D-4876-A364-359F479533A2}" type="sibTrans" cxnId="{0DB2E183-8130-4004-81F5-E184C467B51E}">
      <dgm:prSet/>
      <dgm:spPr/>
      <dgm:t>
        <a:bodyPr/>
        <a:lstStyle/>
        <a:p>
          <a:endParaRPr lang="en-US"/>
        </a:p>
      </dgm:t>
    </dgm:pt>
    <dgm:pt modelId="{F02000A6-F626-4F04-B06D-CBC0A7D4608B}">
      <dgm:prSet phldrT="[Text]"/>
      <dgm:spPr/>
      <dgm:t>
        <a:bodyPr/>
        <a:lstStyle/>
        <a:p>
          <a:r>
            <a:rPr lang="en-US" dirty="0"/>
            <a:t>Global vs Units</a:t>
          </a:r>
        </a:p>
      </dgm:t>
    </dgm:pt>
    <dgm:pt modelId="{C67F9FC3-75B8-44D7-A8CE-DD8EFDD0802B}" type="parTrans" cxnId="{AE57BD87-8584-4431-AA0B-B501E89E0365}">
      <dgm:prSet/>
      <dgm:spPr/>
      <dgm:t>
        <a:bodyPr/>
        <a:lstStyle/>
        <a:p>
          <a:endParaRPr lang="en-US"/>
        </a:p>
      </dgm:t>
    </dgm:pt>
    <dgm:pt modelId="{18128789-C153-49DA-816D-0ACF254CD919}" type="sibTrans" cxnId="{AE57BD87-8584-4431-AA0B-B501E89E0365}">
      <dgm:prSet/>
      <dgm:spPr/>
      <dgm:t>
        <a:bodyPr/>
        <a:lstStyle/>
        <a:p>
          <a:endParaRPr lang="en-US"/>
        </a:p>
      </dgm:t>
    </dgm:pt>
    <dgm:pt modelId="{70F8E64B-3513-45EC-AD13-ECF6126D4089}" type="pres">
      <dgm:prSet presAssocID="{EA9F7396-3071-45A8-A189-39855016911F}" presName="Name0" presStyleCnt="0">
        <dgm:presLayoutVars>
          <dgm:chMax val="1"/>
          <dgm:dir/>
          <dgm:animLvl val="ctr"/>
          <dgm:resizeHandles val="exact"/>
        </dgm:presLayoutVars>
      </dgm:prSet>
      <dgm:spPr/>
    </dgm:pt>
    <dgm:pt modelId="{EBB7506F-4F70-433D-B027-DF9541C905F7}" type="pres">
      <dgm:prSet presAssocID="{D1715E9D-A5A6-4AD3-AB52-68CDD602825F}" presName="centerShape" presStyleLbl="node0" presStyleIdx="0" presStyleCnt="1" custScaleX="95108" custScaleY="98217"/>
      <dgm:spPr/>
    </dgm:pt>
    <dgm:pt modelId="{3B338419-F673-4EC0-BC21-73D1F51FC892}" type="pres">
      <dgm:prSet presAssocID="{9ACCD0A8-45A4-4264-8B9C-9D32093F1FD7}" presName="node" presStyleLbl="node1" presStyleIdx="0" presStyleCnt="3">
        <dgm:presLayoutVars>
          <dgm:bulletEnabled val="1"/>
        </dgm:presLayoutVars>
      </dgm:prSet>
      <dgm:spPr/>
    </dgm:pt>
    <dgm:pt modelId="{3E1C3A46-9324-4AC6-8C32-82C164D5F8A6}" type="pres">
      <dgm:prSet presAssocID="{9ACCD0A8-45A4-4264-8B9C-9D32093F1FD7}" presName="dummy" presStyleCnt="0"/>
      <dgm:spPr/>
    </dgm:pt>
    <dgm:pt modelId="{E18555C2-B19B-49DF-AED4-B173E508D0C6}" type="pres">
      <dgm:prSet presAssocID="{83CD67BF-C58E-4E3E-BC05-0D5EED5DA87C}" presName="sibTrans" presStyleLbl="sibTrans2D1" presStyleIdx="0" presStyleCnt="3"/>
      <dgm:spPr/>
    </dgm:pt>
    <dgm:pt modelId="{9610AB3F-F091-4190-9159-92652773BD12}" type="pres">
      <dgm:prSet presAssocID="{C3F08A77-5E3C-4740-B4B8-17665C31DFC6}" presName="node" presStyleLbl="node1" presStyleIdx="1" presStyleCnt="3">
        <dgm:presLayoutVars>
          <dgm:bulletEnabled val="1"/>
        </dgm:presLayoutVars>
      </dgm:prSet>
      <dgm:spPr/>
    </dgm:pt>
    <dgm:pt modelId="{32E647AD-1F58-48DF-8623-C55FB65CFCBA}" type="pres">
      <dgm:prSet presAssocID="{C3F08A77-5E3C-4740-B4B8-17665C31DFC6}" presName="dummy" presStyleCnt="0"/>
      <dgm:spPr/>
    </dgm:pt>
    <dgm:pt modelId="{C357CFAB-7446-4DB1-B166-4D089F038DA6}" type="pres">
      <dgm:prSet presAssocID="{C1F90245-BF2B-43ED-933A-C78D4DC61138}" presName="sibTrans" presStyleLbl="sibTrans2D1" presStyleIdx="1" presStyleCnt="3"/>
      <dgm:spPr/>
    </dgm:pt>
    <dgm:pt modelId="{62A1D5F1-DA75-4471-A381-6D6AEC53DBBE}" type="pres">
      <dgm:prSet presAssocID="{F02000A6-F626-4F04-B06D-CBC0A7D4608B}" presName="node" presStyleLbl="node1" presStyleIdx="2" presStyleCnt="3">
        <dgm:presLayoutVars>
          <dgm:bulletEnabled val="1"/>
        </dgm:presLayoutVars>
      </dgm:prSet>
      <dgm:spPr/>
    </dgm:pt>
    <dgm:pt modelId="{7C615E80-51B5-4558-9C13-CCEEDCFEA6CB}" type="pres">
      <dgm:prSet presAssocID="{F02000A6-F626-4F04-B06D-CBC0A7D4608B}" presName="dummy" presStyleCnt="0"/>
      <dgm:spPr/>
    </dgm:pt>
    <dgm:pt modelId="{622165B1-5139-4D66-BCA9-FA9216DB73C5}" type="pres">
      <dgm:prSet presAssocID="{18128789-C153-49DA-816D-0ACF254CD919}" presName="sibTrans" presStyleLbl="sibTrans2D1" presStyleIdx="2" presStyleCnt="3"/>
      <dgm:spPr/>
    </dgm:pt>
  </dgm:ptLst>
  <dgm:cxnLst>
    <dgm:cxn modelId="{F0829017-AB08-4BA7-A6FA-42F0F7AD3F09}" type="presOf" srcId="{C3F08A77-5E3C-4740-B4B8-17665C31DFC6}" destId="{9610AB3F-F091-4190-9159-92652773BD12}" srcOrd="0" destOrd="0" presId="urn:microsoft.com/office/officeart/2005/8/layout/radial6"/>
    <dgm:cxn modelId="{003E031C-54C0-4F0A-848E-B121520BCE55}" type="presOf" srcId="{F02000A6-F626-4F04-B06D-CBC0A7D4608B}" destId="{62A1D5F1-DA75-4471-A381-6D6AEC53DBBE}" srcOrd="0" destOrd="0" presId="urn:microsoft.com/office/officeart/2005/8/layout/radial6"/>
    <dgm:cxn modelId="{27E81B1F-D5A5-476A-A864-5FE5B08AFB37}" srcId="{D1715E9D-A5A6-4AD3-AB52-68CDD602825F}" destId="{9ACCD0A8-45A4-4264-8B9C-9D32093F1FD7}" srcOrd="0" destOrd="0" parTransId="{6B640DE4-C4F3-4A0B-B212-A65AE2354EF6}" sibTransId="{83CD67BF-C58E-4E3E-BC05-0D5EED5DA87C}"/>
    <dgm:cxn modelId="{C9D13D26-9362-4714-A3D4-EA34B8A0C107}" srcId="{6B1732FF-3C87-49E4-9CF7-59AE617AFC9A}" destId="{6D8229D9-7952-49A4-B249-2D9561E44FFE}" srcOrd="1" destOrd="0" parTransId="{B32216BC-0676-4F2B-A678-B58B8C2C33AC}" sibTransId="{F46CE68B-8371-4EBA-8DF3-544799E9902F}"/>
    <dgm:cxn modelId="{6E29F32D-E0F8-4C5D-A15E-22564B8FB8DE}" type="presOf" srcId="{18128789-C153-49DA-816D-0ACF254CD919}" destId="{622165B1-5139-4D66-BCA9-FA9216DB73C5}" srcOrd="0" destOrd="0" presId="urn:microsoft.com/office/officeart/2005/8/layout/radial6"/>
    <dgm:cxn modelId="{62B5CD75-AF01-42F7-97F7-46CFA084C9B5}" srcId="{EA9F7396-3071-45A8-A189-39855016911F}" destId="{D1715E9D-A5A6-4AD3-AB52-68CDD602825F}" srcOrd="0" destOrd="0" parTransId="{6B34E345-39C7-467E-8DA3-204B2283399A}" sibTransId="{20918B2A-5656-42D0-BF6A-D82B30657AB2}"/>
    <dgm:cxn modelId="{2175E87C-71DA-4FE3-A26E-4CE0DB6E92F7}" srcId="{6B1732FF-3C87-49E4-9CF7-59AE617AFC9A}" destId="{69225FC4-E9E2-4402-9A6D-000682DB7CBF}" srcOrd="0" destOrd="0" parTransId="{F53872AA-1882-46F9-A871-D12BABEB3F8D}" sibTransId="{456FCB65-E4EF-448E-99CE-BB3585779F3D}"/>
    <dgm:cxn modelId="{0DB2E183-8130-4004-81F5-E184C467B51E}" srcId="{37F04975-9075-4F49-8769-77EECA9E4705}" destId="{21EA37B7-7117-4767-972F-4B9B6907C332}" srcOrd="1" destOrd="0" parTransId="{33476B50-A0C2-432D-A16D-ECD871A3A9E4}" sibTransId="{4F80E0C7-B16D-4876-A364-359F479533A2}"/>
    <dgm:cxn modelId="{A27D0284-F251-480B-8EF6-276EC6885A06}" srcId="{EA9F7396-3071-45A8-A189-39855016911F}" destId="{37F04975-9075-4F49-8769-77EECA9E4705}" srcOrd="2" destOrd="0" parTransId="{2011E834-9284-47E3-9B9E-A55D0C486090}" sibTransId="{EE8450B4-7CAF-4D72-879C-11C6859F7AA8}"/>
    <dgm:cxn modelId="{AE57BD87-8584-4431-AA0B-B501E89E0365}" srcId="{D1715E9D-A5A6-4AD3-AB52-68CDD602825F}" destId="{F02000A6-F626-4F04-B06D-CBC0A7D4608B}" srcOrd="2" destOrd="0" parTransId="{C67F9FC3-75B8-44D7-A8CE-DD8EFDD0802B}" sibTransId="{18128789-C153-49DA-816D-0ACF254CD919}"/>
    <dgm:cxn modelId="{2F5C1894-E157-4490-96C0-CC1DC00C196A}" srcId="{D1715E9D-A5A6-4AD3-AB52-68CDD602825F}" destId="{C3F08A77-5E3C-4740-B4B8-17665C31DFC6}" srcOrd="1" destOrd="0" parTransId="{8E8A0AF9-D2DD-4ABE-B626-3E95F9336565}" sibTransId="{C1F90245-BF2B-43ED-933A-C78D4DC61138}"/>
    <dgm:cxn modelId="{34005996-7638-4FCD-AC32-94D0D50D97FD}" srcId="{EA9F7396-3071-45A8-A189-39855016911F}" destId="{6B1732FF-3C87-49E4-9CF7-59AE617AFC9A}" srcOrd="1" destOrd="0" parTransId="{81E7934E-FE8B-44AA-A661-4303787AE505}" sibTransId="{375123A0-CA95-44B1-A8C4-B58C67D156E2}"/>
    <dgm:cxn modelId="{1A81CC9D-AFEE-4A3E-8946-55ED2D5DA957}" type="presOf" srcId="{EA9F7396-3071-45A8-A189-39855016911F}" destId="{70F8E64B-3513-45EC-AD13-ECF6126D4089}" srcOrd="0" destOrd="0" presId="urn:microsoft.com/office/officeart/2005/8/layout/radial6"/>
    <dgm:cxn modelId="{E1F124A8-3EEA-4406-8223-1A98504B347C}" type="presOf" srcId="{9ACCD0A8-45A4-4264-8B9C-9D32093F1FD7}" destId="{3B338419-F673-4EC0-BC21-73D1F51FC892}" srcOrd="0" destOrd="0" presId="urn:microsoft.com/office/officeart/2005/8/layout/radial6"/>
    <dgm:cxn modelId="{2BDC12B0-6677-4FC0-9D6F-05723067A3FA}" srcId="{37F04975-9075-4F49-8769-77EECA9E4705}" destId="{5A27B628-AEDA-4E87-9309-2C666AFAD660}" srcOrd="0" destOrd="0" parTransId="{5980FF4C-84E3-4563-A97F-CD77A21AF377}" sibTransId="{B1FACA74-4C33-44F0-A702-E7675E467510}"/>
    <dgm:cxn modelId="{BD939AC4-818C-4758-936E-AAF779CC67D1}" type="presOf" srcId="{C1F90245-BF2B-43ED-933A-C78D4DC61138}" destId="{C357CFAB-7446-4DB1-B166-4D089F038DA6}" srcOrd="0" destOrd="0" presId="urn:microsoft.com/office/officeart/2005/8/layout/radial6"/>
    <dgm:cxn modelId="{85568DC5-66F6-4815-88CA-4E64BD411210}" type="presOf" srcId="{D1715E9D-A5A6-4AD3-AB52-68CDD602825F}" destId="{EBB7506F-4F70-433D-B027-DF9541C905F7}" srcOrd="0" destOrd="0" presId="urn:microsoft.com/office/officeart/2005/8/layout/radial6"/>
    <dgm:cxn modelId="{FB5D6BED-D9DE-4E99-8207-F35B8F30AC02}" type="presOf" srcId="{83CD67BF-C58E-4E3E-BC05-0D5EED5DA87C}" destId="{E18555C2-B19B-49DF-AED4-B173E508D0C6}" srcOrd="0" destOrd="0" presId="urn:microsoft.com/office/officeart/2005/8/layout/radial6"/>
    <dgm:cxn modelId="{78A50D26-1451-488B-8889-0850B215BE62}" type="presParOf" srcId="{70F8E64B-3513-45EC-AD13-ECF6126D4089}" destId="{EBB7506F-4F70-433D-B027-DF9541C905F7}" srcOrd="0" destOrd="0" presId="urn:microsoft.com/office/officeart/2005/8/layout/radial6"/>
    <dgm:cxn modelId="{4B977D54-04AB-4700-8BC6-AD0237CE6F6B}" type="presParOf" srcId="{70F8E64B-3513-45EC-AD13-ECF6126D4089}" destId="{3B338419-F673-4EC0-BC21-73D1F51FC892}" srcOrd="1" destOrd="0" presId="urn:microsoft.com/office/officeart/2005/8/layout/radial6"/>
    <dgm:cxn modelId="{01B80CAC-BDD9-448B-953E-ECE7660C132A}" type="presParOf" srcId="{70F8E64B-3513-45EC-AD13-ECF6126D4089}" destId="{3E1C3A46-9324-4AC6-8C32-82C164D5F8A6}" srcOrd="2" destOrd="0" presId="urn:microsoft.com/office/officeart/2005/8/layout/radial6"/>
    <dgm:cxn modelId="{30C67D2B-A6CD-45E9-8ED8-59A98C3CB6C2}" type="presParOf" srcId="{70F8E64B-3513-45EC-AD13-ECF6126D4089}" destId="{E18555C2-B19B-49DF-AED4-B173E508D0C6}" srcOrd="3" destOrd="0" presId="urn:microsoft.com/office/officeart/2005/8/layout/radial6"/>
    <dgm:cxn modelId="{BC267439-04B0-4739-A07E-0279FBDAFA59}" type="presParOf" srcId="{70F8E64B-3513-45EC-AD13-ECF6126D4089}" destId="{9610AB3F-F091-4190-9159-92652773BD12}" srcOrd="4" destOrd="0" presId="urn:microsoft.com/office/officeart/2005/8/layout/radial6"/>
    <dgm:cxn modelId="{CEFE3092-7D9E-4A46-8AFE-1D564E0788C7}" type="presParOf" srcId="{70F8E64B-3513-45EC-AD13-ECF6126D4089}" destId="{32E647AD-1F58-48DF-8623-C55FB65CFCBA}" srcOrd="5" destOrd="0" presId="urn:microsoft.com/office/officeart/2005/8/layout/radial6"/>
    <dgm:cxn modelId="{CC1DE6A8-E006-4AAD-8F2D-CDD84955DB3B}" type="presParOf" srcId="{70F8E64B-3513-45EC-AD13-ECF6126D4089}" destId="{C357CFAB-7446-4DB1-B166-4D089F038DA6}" srcOrd="6" destOrd="0" presId="urn:microsoft.com/office/officeart/2005/8/layout/radial6"/>
    <dgm:cxn modelId="{0A549171-1568-4764-87E6-34D1E1812186}" type="presParOf" srcId="{70F8E64B-3513-45EC-AD13-ECF6126D4089}" destId="{62A1D5F1-DA75-4471-A381-6D6AEC53DBBE}" srcOrd="7" destOrd="0" presId="urn:microsoft.com/office/officeart/2005/8/layout/radial6"/>
    <dgm:cxn modelId="{F263BA6B-B311-433C-9690-D1F416479E00}" type="presParOf" srcId="{70F8E64B-3513-45EC-AD13-ECF6126D4089}" destId="{7C615E80-51B5-4558-9C13-CCEEDCFEA6CB}" srcOrd="8" destOrd="0" presId="urn:microsoft.com/office/officeart/2005/8/layout/radial6"/>
    <dgm:cxn modelId="{85C44E46-FB99-455B-A220-34AF6B530EFC}" type="presParOf" srcId="{70F8E64B-3513-45EC-AD13-ECF6126D4089}" destId="{622165B1-5139-4D66-BCA9-FA9216DB73C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F7396-3071-45A8-A189-39855016911F}" type="doc">
      <dgm:prSet loTypeId="urn:microsoft.com/office/officeart/2005/8/layout/radial6" loCatId="relationship" qsTypeId="urn:microsoft.com/office/officeart/2005/8/quickstyle/simple2" qsCatId="simple" csTypeId="urn:microsoft.com/office/officeart/2005/8/colors/colorful1" csCatId="colorful" phldr="1"/>
      <dgm:spPr/>
      <dgm:t>
        <a:bodyPr/>
        <a:lstStyle/>
        <a:p>
          <a:endParaRPr lang="en-US"/>
        </a:p>
      </dgm:t>
    </dgm:pt>
    <dgm:pt modelId="{D1715E9D-A5A6-4AD3-AB52-68CDD602825F}">
      <dgm:prSet phldrT="[Text]"/>
      <dgm:spPr/>
      <dgm:t>
        <a:bodyPr/>
        <a:lstStyle/>
        <a:p>
          <a:endParaRPr lang="en-US" dirty="0"/>
        </a:p>
      </dgm:t>
    </dgm:pt>
    <dgm:pt modelId="{6B34E345-39C7-467E-8DA3-204B2283399A}" type="parTrans" cxnId="{62B5CD75-AF01-42F7-97F7-46CFA084C9B5}">
      <dgm:prSet/>
      <dgm:spPr/>
      <dgm:t>
        <a:bodyPr/>
        <a:lstStyle/>
        <a:p>
          <a:endParaRPr lang="en-US"/>
        </a:p>
      </dgm:t>
    </dgm:pt>
    <dgm:pt modelId="{20918B2A-5656-42D0-BF6A-D82B30657AB2}" type="sibTrans" cxnId="{62B5CD75-AF01-42F7-97F7-46CFA084C9B5}">
      <dgm:prSet/>
      <dgm:spPr/>
      <dgm:t>
        <a:bodyPr/>
        <a:lstStyle/>
        <a:p>
          <a:endParaRPr lang="en-US"/>
        </a:p>
      </dgm:t>
    </dgm:pt>
    <dgm:pt modelId="{9ACCD0A8-45A4-4264-8B9C-9D32093F1FD7}">
      <dgm:prSet phldrT="[Text]"/>
      <dgm:spPr/>
      <dgm:t>
        <a:bodyPr/>
        <a:lstStyle/>
        <a:p>
          <a:r>
            <a:rPr lang="en-US" dirty="0"/>
            <a:t>Static or Dynamic</a:t>
          </a:r>
        </a:p>
      </dgm:t>
    </dgm:pt>
    <dgm:pt modelId="{6B640DE4-C4F3-4A0B-B212-A65AE2354EF6}" type="parTrans" cxnId="{27E81B1F-D5A5-476A-A864-5FE5B08AFB37}">
      <dgm:prSet/>
      <dgm:spPr/>
      <dgm:t>
        <a:bodyPr/>
        <a:lstStyle/>
        <a:p>
          <a:endParaRPr lang="en-US"/>
        </a:p>
      </dgm:t>
    </dgm:pt>
    <dgm:pt modelId="{83CD67BF-C58E-4E3E-BC05-0D5EED5DA87C}" type="sibTrans" cxnId="{27E81B1F-D5A5-476A-A864-5FE5B08AFB37}">
      <dgm:prSet/>
      <dgm:spPr/>
      <dgm:t>
        <a:bodyPr/>
        <a:lstStyle/>
        <a:p>
          <a:endParaRPr lang="en-US"/>
        </a:p>
      </dgm:t>
    </dgm:pt>
    <dgm:pt modelId="{C3F08A77-5E3C-4740-B4B8-17665C31DFC6}">
      <dgm:prSet phldrT="[Text]"/>
      <dgm:spPr/>
      <dgm:t>
        <a:bodyPr/>
        <a:lstStyle/>
        <a:p>
          <a:r>
            <a:rPr lang="en-US" dirty="0"/>
            <a:t>Domain vs Data</a:t>
          </a:r>
        </a:p>
      </dgm:t>
    </dgm:pt>
    <dgm:pt modelId="{8E8A0AF9-D2DD-4ABE-B626-3E95F9336565}" type="parTrans" cxnId="{2F5C1894-E157-4490-96C0-CC1DC00C196A}">
      <dgm:prSet/>
      <dgm:spPr/>
      <dgm:t>
        <a:bodyPr/>
        <a:lstStyle/>
        <a:p>
          <a:endParaRPr lang="en-US"/>
        </a:p>
      </dgm:t>
    </dgm:pt>
    <dgm:pt modelId="{C1F90245-BF2B-43ED-933A-C78D4DC61138}" type="sibTrans" cxnId="{2F5C1894-E157-4490-96C0-CC1DC00C196A}">
      <dgm:prSet/>
      <dgm:spPr/>
      <dgm:t>
        <a:bodyPr/>
        <a:lstStyle/>
        <a:p>
          <a:endParaRPr lang="en-US"/>
        </a:p>
      </dgm:t>
    </dgm:pt>
    <dgm:pt modelId="{6B1732FF-3C87-49E4-9CF7-59AE617AFC9A}">
      <dgm:prSet phldrT="[Text]"/>
      <dgm:spPr/>
      <dgm:t>
        <a:bodyPr/>
        <a:lstStyle/>
        <a:p>
          <a:endParaRPr lang="en-US" dirty="0"/>
        </a:p>
      </dgm:t>
    </dgm:pt>
    <dgm:pt modelId="{81E7934E-FE8B-44AA-A661-4303787AE505}" type="parTrans" cxnId="{34005996-7638-4FCD-AC32-94D0D50D97FD}">
      <dgm:prSet/>
      <dgm:spPr/>
      <dgm:t>
        <a:bodyPr/>
        <a:lstStyle/>
        <a:p>
          <a:endParaRPr lang="en-US"/>
        </a:p>
      </dgm:t>
    </dgm:pt>
    <dgm:pt modelId="{375123A0-CA95-44B1-A8C4-B58C67D156E2}" type="sibTrans" cxnId="{34005996-7638-4FCD-AC32-94D0D50D97FD}">
      <dgm:prSet/>
      <dgm:spPr/>
      <dgm:t>
        <a:bodyPr/>
        <a:lstStyle/>
        <a:p>
          <a:endParaRPr lang="en-US"/>
        </a:p>
      </dgm:t>
    </dgm:pt>
    <dgm:pt modelId="{69225FC4-E9E2-4402-9A6D-000682DB7CBF}">
      <dgm:prSet phldrT="[Text]" phldr="1"/>
      <dgm:spPr/>
      <dgm:t>
        <a:bodyPr/>
        <a:lstStyle/>
        <a:p>
          <a:endParaRPr lang="en-US"/>
        </a:p>
      </dgm:t>
    </dgm:pt>
    <dgm:pt modelId="{F53872AA-1882-46F9-A871-D12BABEB3F8D}" type="parTrans" cxnId="{2175E87C-71DA-4FE3-A26E-4CE0DB6E92F7}">
      <dgm:prSet/>
      <dgm:spPr/>
      <dgm:t>
        <a:bodyPr/>
        <a:lstStyle/>
        <a:p>
          <a:endParaRPr lang="en-US"/>
        </a:p>
      </dgm:t>
    </dgm:pt>
    <dgm:pt modelId="{456FCB65-E4EF-448E-99CE-BB3585779F3D}" type="sibTrans" cxnId="{2175E87C-71DA-4FE3-A26E-4CE0DB6E92F7}">
      <dgm:prSet/>
      <dgm:spPr/>
      <dgm:t>
        <a:bodyPr/>
        <a:lstStyle/>
        <a:p>
          <a:endParaRPr lang="en-US"/>
        </a:p>
      </dgm:t>
    </dgm:pt>
    <dgm:pt modelId="{6D8229D9-7952-49A4-B249-2D9561E44FFE}">
      <dgm:prSet phldrT="[Text]" phldr="1"/>
      <dgm:spPr/>
      <dgm:t>
        <a:bodyPr/>
        <a:lstStyle/>
        <a:p>
          <a:endParaRPr lang="en-US"/>
        </a:p>
      </dgm:t>
    </dgm:pt>
    <dgm:pt modelId="{B32216BC-0676-4F2B-A678-B58B8C2C33AC}" type="parTrans" cxnId="{C9D13D26-9362-4714-A3D4-EA34B8A0C107}">
      <dgm:prSet/>
      <dgm:spPr/>
      <dgm:t>
        <a:bodyPr/>
        <a:lstStyle/>
        <a:p>
          <a:endParaRPr lang="en-US"/>
        </a:p>
      </dgm:t>
    </dgm:pt>
    <dgm:pt modelId="{F46CE68B-8371-4EBA-8DF3-544799E9902F}" type="sibTrans" cxnId="{C9D13D26-9362-4714-A3D4-EA34B8A0C107}">
      <dgm:prSet/>
      <dgm:spPr/>
      <dgm:t>
        <a:bodyPr/>
        <a:lstStyle/>
        <a:p>
          <a:endParaRPr lang="en-US"/>
        </a:p>
      </dgm:t>
    </dgm:pt>
    <dgm:pt modelId="{37F04975-9075-4F49-8769-77EECA9E4705}">
      <dgm:prSet phldrT="[Text]" phldr="1"/>
      <dgm:spPr/>
      <dgm:t>
        <a:bodyPr/>
        <a:lstStyle/>
        <a:p>
          <a:endParaRPr lang="en-US"/>
        </a:p>
      </dgm:t>
    </dgm:pt>
    <dgm:pt modelId="{2011E834-9284-47E3-9B9E-A55D0C486090}" type="parTrans" cxnId="{A27D0284-F251-480B-8EF6-276EC6885A06}">
      <dgm:prSet/>
      <dgm:spPr/>
      <dgm:t>
        <a:bodyPr/>
        <a:lstStyle/>
        <a:p>
          <a:endParaRPr lang="en-US"/>
        </a:p>
      </dgm:t>
    </dgm:pt>
    <dgm:pt modelId="{EE8450B4-7CAF-4D72-879C-11C6859F7AA8}" type="sibTrans" cxnId="{A27D0284-F251-480B-8EF6-276EC6885A06}">
      <dgm:prSet/>
      <dgm:spPr/>
      <dgm:t>
        <a:bodyPr/>
        <a:lstStyle/>
        <a:p>
          <a:endParaRPr lang="en-US"/>
        </a:p>
      </dgm:t>
    </dgm:pt>
    <dgm:pt modelId="{5A27B628-AEDA-4E87-9309-2C666AFAD660}">
      <dgm:prSet phldrT="[Text]" phldr="1"/>
      <dgm:spPr/>
      <dgm:t>
        <a:bodyPr/>
        <a:lstStyle/>
        <a:p>
          <a:endParaRPr lang="en-US"/>
        </a:p>
      </dgm:t>
    </dgm:pt>
    <dgm:pt modelId="{5980FF4C-84E3-4563-A97F-CD77A21AF377}" type="parTrans" cxnId="{2BDC12B0-6677-4FC0-9D6F-05723067A3FA}">
      <dgm:prSet/>
      <dgm:spPr/>
      <dgm:t>
        <a:bodyPr/>
        <a:lstStyle/>
        <a:p>
          <a:endParaRPr lang="en-US"/>
        </a:p>
      </dgm:t>
    </dgm:pt>
    <dgm:pt modelId="{B1FACA74-4C33-44F0-A702-E7675E467510}" type="sibTrans" cxnId="{2BDC12B0-6677-4FC0-9D6F-05723067A3FA}">
      <dgm:prSet/>
      <dgm:spPr/>
      <dgm:t>
        <a:bodyPr/>
        <a:lstStyle/>
        <a:p>
          <a:endParaRPr lang="en-US"/>
        </a:p>
      </dgm:t>
    </dgm:pt>
    <dgm:pt modelId="{21EA37B7-7117-4767-972F-4B9B6907C332}">
      <dgm:prSet phldrT="[Text]" phldr="1"/>
      <dgm:spPr/>
      <dgm:t>
        <a:bodyPr/>
        <a:lstStyle/>
        <a:p>
          <a:endParaRPr lang="en-US"/>
        </a:p>
      </dgm:t>
    </dgm:pt>
    <dgm:pt modelId="{33476B50-A0C2-432D-A16D-ECD871A3A9E4}" type="parTrans" cxnId="{0DB2E183-8130-4004-81F5-E184C467B51E}">
      <dgm:prSet/>
      <dgm:spPr/>
      <dgm:t>
        <a:bodyPr/>
        <a:lstStyle/>
        <a:p>
          <a:endParaRPr lang="en-US"/>
        </a:p>
      </dgm:t>
    </dgm:pt>
    <dgm:pt modelId="{4F80E0C7-B16D-4876-A364-359F479533A2}" type="sibTrans" cxnId="{0DB2E183-8130-4004-81F5-E184C467B51E}">
      <dgm:prSet/>
      <dgm:spPr/>
      <dgm:t>
        <a:bodyPr/>
        <a:lstStyle/>
        <a:p>
          <a:endParaRPr lang="en-US"/>
        </a:p>
      </dgm:t>
    </dgm:pt>
    <dgm:pt modelId="{F02000A6-F626-4F04-B06D-CBC0A7D4608B}">
      <dgm:prSet phldrT="[Text]"/>
      <dgm:spPr/>
      <dgm:t>
        <a:bodyPr/>
        <a:lstStyle/>
        <a:p>
          <a:r>
            <a:rPr lang="en-US" dirty="0"/>
            <a:t>Global vs Units</a:t>
          </a:r>
        </a:p>
      </dgm:t>
    </dgm:pt>
    <dgm:pt modelId="{C67F9FC3-75B8-44D7-A8CE-DD8EFDD0802B}" type="parTrans" cxnId="{AE57BD87-8584-4431-AA0B-B501E89E0365}">
      <dgm:prSet/>
      <dgm:spPr/>
      <dgm:t>
        <a:bodyPr/>
        <a:lstStyle/>
        <a:p>
          <a:endParaRPr lang="en-US"/>
        </a:p>
      </dgm:t>
    </dgm:pt>
    <dgm:pt modelId="{18128789-C153-49DA-816D-0ACF254CD919}" type="sibTrans" cxnId="{AE57BD87-8584-4431-AA0B-B501E89E0365}">
      <dgm:prSet/>
      <dgm:spPr/>
      <dgm:t>
        <a:bodyPr/>
        <a:lstStyle/>
        <a:p>
          <a:endParaRPr lang="en-US"/>
        </a:p>
      </dgm:t>
    </dgm:pt>
    <dgm:pt modelId="{70F8E64B-3513-45EC-AD13-ECF6126D4089}" type="pres">
      <dgm:prSet presAssocID="{EA9F7396-3071-45A8-A189-39855016911F}" presName="Name0" presStyleCnt="0">
        <dgm:presLayoutVars>
          <dgm:chMax val="1"/>
          <dgm:dir/>
          <dgm:animLvl val="ctr"/>
          <dgm:resizeHandles val="exact"/>
        </dgm:presLayoutVars>
      </dgm:prSet>
      <dgm:spPr/>
    </dgm:pt>
    <dgm:pt modelId="{EBB7506F-4F70-433D-B027-DF9541C905F7}" type="pres">
      <dgm:prSet presAssocID="{D1715E9D-A5A6-4AD3-AB52-68CDD602825F}" presName="centerShape" presStyleLbl="node0" presStyleIdx="0" presStyleCnt="1" custScaleX="95108" custScaleY="98217"/>
      <dgm:spPr/>
    </dgm:pt>
    <dgm:pt modelId="{3B338419-F673-4EC0-BC21-73D1F51FC892}" type="pres">
      <dgm:prSet presAssocID="{9ACCD0A8-45A4-4264-8B9C-9D32093F1FD7}" presName="node" presStyleLbl="node1" presStyleIdx="0" presStyleCnt="3">
        <dgm:presLayoutVars>
          <dgm:bulletEnabled val="1"/>
        </dgm:presLayoutVars>
      </dgm:prSet>
      <dgm:spPr/>
    </dgm:pt>
    <dgm:pt modelId="{3E1C3A46-9324-4AC6-8C32-82C164D5F8A6}" type="pres">
      <dgm:prSet presAssocID="{9ACCD0A8-45A4-4264-8B9C-9D32093F1FD7}" presName="dummy" presStyleCnt="0"/>
      <dgm:spPr/>
    </dgm:pt>
    <dgm:pt modelId="{E18555C2-B19B-49DF-AED4-B173E508D0C6}" type="pres">
      <dgm:prSet presAssocID="{83CD67BF-C58E-4E3E-BC05-0D5EED5DA87C}" presName="sibTrans" presStyleLbl="sibTrans2D1" presStyleIdx="0" presStyleCnt="3"/>
      <dgm:spPr/>
    </dgm:pt>
    <dgm:pt modelId="{9610AB3F-F091-4190-9159-92652773BD12}" type="pres">
      <dgm:prSet presAssocID="{C3F08A77-5E3C-4740-B4B8-17665C31DFC6}" presName="node" presStyleLbl="node1" presStyleIdx="1" presStyleCnt="3">
        <dgm:presLayoutVars>
          <dgm:bulletEnabled val="1"/>
        </dgm:presLayoutVars>
      </dgm:prSet>
      <dgm:spPr/>
    </dgm:pt>
    <dgm:pt modelId="{32E647AD-1F58-48DF-8623-C55FB65CFCBA}" type="pres">
      <dgm:prSet presAssocID="{C3F08A77-5E3C-4740-B4B8-17665C31DFC6}" presName="dummy" presStyleCnt="0"/>
      <dgm:spPr/>
    </dgm:pt>
    <dgm:pt modelId="{C357CFAB-7446-4DB1-B166-4D089F038DA6}" type="pres">
      <dgm:prSet presAssocID="{C1F90245-BF2B-43ED-933A-C78D4DC61138}" presName="sibTrans" presStyleLbl="sibTrans2D1" presStyleIdx="1" presStyleCnt="3"/>
      <dgm:spPr/>
    </dgm:pt>
    <dgm:pt modelId="{62A1D5F1-DA75-4471-A381-6D6AEC53DBBE}" type="pres">
      <dgm:prSet presAssocID="{F02000A6-F626-4F04-B06D-CBC0A7D4608B}" presName="node" presStyleLbl="node1" presStyleIdx="2" presStyleCnt="3">
        <dgm:presLayoutVars>
          <dgm:bulletEnabled val="1"/>
        </dgm:presLayoutVars>
      </dgm:prSet>
      <dgm:spPr/>
    </dgm:pt>
    <dgm:pt modelId="{7C615E80-51B5-4558-9C13-CCEEDCFEA6CB}" type="pres">
      <dgm:prSet presAssocID="{F02000A6-F626-4F04-B06D-CBC0A7D4608B}" presName="dummy" presStyleCnt="0"/>
      <dgm:spPr/>
    </dgm:pt>
    <dgm:pt modelId="{622165B1-5139-4D66-BCA9-FA9216DB73C5}" type="pres">
      <dgm:prSet presAssocID="{18128789-C153-49DA-816D-0ACF254CD919}" presName="sibTrans" presStyleLbl="sibTrans2D1" presStyleIdx="2" presStyleCnt="3"/>
      <dgm:spPr/>
    </dgm:pt>
  </dgm:ptLst>
  <dgm:cxnLst>
    <dgm:cxn modelId="{F0829017-AB08-4BA7-A6FA-42F0F7AD3F09}" type="presOf" srcId="{C3F08A77-5E3C-4740-B4B8-17665C31DFC6}" destId="{9610AB3F-F091-4190-9159-92652773BD12}" srcOrd="0" destOrd="0" presId="urn:microsoft.com/office/officeart/2005/8/layout/radial6"/>
    <dgm:cxn modelId="{003E031C-54C0-4F0A-848E-B121520BCE55}" type="presOf" srcId="{F02000A6-F626-4F04-B06D-CBC0A7D4608B}" destId="{62A1D5F1-DA75-4471-A381-6D6AEC53DBBE}" srcOrd="0" destOrd="0" presId="urn:microsoft.com/office/officeart/2005/8/layout/radial6"/>
    <dgm:cxn modelId="{27E81B1F-D5A5-476A-A864-5FE5B08AFB37}" srcId="{D1715E9D-A5A6-4AD3-AB52-68CDD602825F}" destId="{9ACCD0A8-45A4-4264-8B9C-9D32093F1FD7}" srcOrd="0" destOrd="0" parTransId="{6B640DE4-C4F3-4A0B-B212-A65AE2354EF6}" sibTransId="{83CD67BF-C58E-4E3E-BC05-0D5EED5DA87C}"/>
    <dgm:cxn modelId="{C9D13D26-9362-4714-A3D4-EA34B8A0C107}" srcId="{6B1732FF-3C87-49E4-9CF7-59AE617AFC9A}" destId="{6D8229D9-7952-49A4-B249-2D9561E44FFE}" srcOrd="1" destOrd="0" parTransId="{B32216BC-0676-4F2B-A678-B58B8C2C33AC}" sibTransId="{F46CE68B-8371-4EBA-8DF3-544799E9902F}"/>
    <dgm:cxn modelId="{6E29F32D-E0F8-4C5D-A15E-22564B8FB8DE}" type="presOf" srcId="{18128789-C153-49DA-816D-0ACF254CD919}" destId="{622165B1-5139-4D66-BCA9-FA9216DB73C5}" srcOrd="0" destOrd="0" presId="urn:microsoft.com/office/officeart/2005/8/layout/radial6"/>
    <dgm:cxn modelId="{62B5CD75-AF01-42F7-97F7-46CFA084C9B5}" srcId="{EA9F7396-3071-45A8-A189-39855016911F}" destId="{D1715E9D-A5A6-4AD3-AB52-68CDD602825F}" srcOrd="0" destOrd="0" parTransId="{6B34E345-39C7-467E-8DA3-204B2283399A}" sibTransId="{20918B2A-5656-42D0-BF6A-D82B30657AB2}"/>
    <dgm:cxn modelId="{2175E87C-71DA-4FE3-A26E-4CE0DB6E92F7}" srcId="{6B1732FF-3C87-49E4-9CF7-59AE617AFC9A}" destId="{69225FC4-E9E2-4402-9A6D-000682DB7CBF}" srcOrd="0" destOrd="0" parTransId="{F53872AA-1882-46F9-A871-D12BABEB3F8D}" sibTransId="{456FCB65-E4EF-448E-99CE-BB3585779F3D}"/>
    <dgm:cxn modelId="{0DB2E183-8130-4004-81F5-E184C467B51E}" srcId="{37F04975-9075-4F49-8769-77EECA9E4705}" destId="{21EA37B7-7117-4767-972F-4B9B6907C332}" srcOrd="1" destOrd="0" parTransId="{33476B50-A0C2-432D-A16D-ECD871A3A9E4}" sibTransId="{4F80E0C7-B16D-4876-A364-359F479533A2}"/>
    <dgm:cxn modelId="{A27D0284-F251-480B-8EF6-276EC6885A06}" srcId="{EA9F7396-3071-45A8-A189-39855016911F}" destId="{37F04975-9075-4F49-8769-77EECA9E4705}" srcOrd="2" destOrd="0" parTransId="{2011E834-9284-47E3-9B9E-A55D0C486090}" sibTransId="{EE8450B4-7CAF-4D72-879C-11C6859F7AA8}"/>
    <dgm:cxn modelId="{AE57BD87-8584-4431-AA0B-B501E89E0365}" srcId="{D1715E9D-A5A6-4AD3-AB52-68CDD602825F}" destId="{F02000A6-F626-4F04-B06D-CBC0A7D4608B}" srcOrd="2" destOrd="0" parTransId="{C67F9FC3-75B8-44D7-A8CE-DD8EFDD0802B}" sibTransId="{18128789-C153-49DA-816D-0ACF254CD919}"/>
    <dgm:cxn modelId="{2F5C1894-E157-4490-96C0-CC1DC00C196A}" srcId="{D1715E9D-A5A6-4AD3-AB52-68CDD602825F}" destId="{C3F08A77-5E3C-4740-B4B8-17665C31DFC6}" srcOrd="1" destOrd="0" parTransId="{8E8A0AF9-D2DD-4ABE-B626-3E95F9336565}" sibTransId="{C1F90245-BF2B-43ED-933A-C78D4DC61138}"/>
    <dgm:cxn modelId="{34005996-7638-4FCD-AC32-94D0D50D97FD}" srcId="{EA9F7396-3071-45A8-A189-39855016911F}" destId="{6B1732FF-3C87-49E4-9CF7-59AE617AFC9A}" srcOrd="1" destOrd="0" parTransId="{81E7934E-FE8B-44AA-A661-4303787AE505}" sibTransId="{375123A0-CA95-44B1-A8C4-B58C67D156E2}"/>
    <dgm:cxn modelId="{1A81CC9D-AFEE-4A3E-8946-55ED2D5DA957}" type="presOf" srcId="{EA9F7396-3071-45A8-A189-39855016911F}" destId="{70F8E64B-3513-45EC-AD13-ECF6126D4089}" srcOrd="0" destOrd="0" presId="urn:microsoft.com/office/officeart/2005/8/layout/radial6"/>
    <dgm:cxn modelId="{E1F124A8-3EEA-4406-8223-1A98504B347C}" type="presOf" srcId="{9ACCD0A8-45A4-4264-8B9C-9D32093F1FD7}" destId="{3B338419-F673-4EC0-BC21-73D1F51FC892}" srcOrd="0" destOrd="0" presId="urn:microsoft.com/office/officeart/2005/8/layout/radial6"/>
    <dgm:cxn modelId="{2BDC12B0-6677-4FC0-9D6F-05723067A3FA}" srcId="{37F04975-9075-4F49-8769-77EECA9E4705}" destId="{5A27B628-AEDA-4E87-9309-2C666AFAD660}" srcOrd="0" destOrd="0" parTransId="{5980FF4C-84E3-4563-A97F-CD77A21AF377}" sibTransId="{B1FACA74-4C33-44F0-A702-E7675E467510}"/>
    <dgm:cxn modelId="{BD939AC4-818C-4758-936E-AAF779CC67D1}" type="presOf" srcId="{C1F90245-BF2B-43ED-933A-C78D4DC61138}" destId="{C357CFAB-7446-4DB1-B166-4D089F038DA6}" srcOrd="0" destOrd="0" presId="urn:microsoft.com/office/officeart/2005/8/layout/radial6"/>
    <dgm:cxn modelId="{85568DC5-66F6-4815-88CA-4E64BD411210}" type="presOf" srcId="{D1715E9D-A5A6-4AD3-AB52-68CDD602825F}" destId="{EBB7506F-4F70-433D-B027-DF9541C905F7}" srcOrd="0" destOrd="0" presId="urn:microsoft.com/office/officeart/2005/8/layout/radial6"/>
    <dgm:cxn modelId="{FB5D6BED-D9DE-4E99-8207-F35B8F30AC02}" type="presOf" srcId="{83CD67BF-C58E-4E3E-BC05-0D5EED5DA87C}" destId="{E18555C2-B19B-49DF-AED4-B173E508D0C6}" srcOrd="0" destOrd="0" presId="urn:microsoft.com/office/officeart/2005/8/layout/radial6"/>
    <dgm:cxn modelId="{78A50D26-1451-488B-8889-0850B215BE62}" type="presParOf" srcId="{70F8E64B-3513-45EC-AD13-ECF6126D4089}" destId="{EBB7506F-4F70-433D-B027-DF9541C905F7}" srcOrd="0" destOrd="0" presId="urn:microsoft.com/office/officeart/2005/8/layout/radial6"/>
    <dgm:cxn modelId="{4B977D54-04AB-4700-8BC6-AD0237CE6F6B}" type="presParOf" srcId="{70F8E64B-3513-45EC-AD13-ECF6126D4089}" destId="{3B338419-F673-4EC0-BC21-73D1F51FC892}" srcOrd="1" destOrd="0" presId="urn:microsoft.com/office/officeart/2005/8/layout/radial6"/>
    <dgm:cxn modelId="{01B80CAC-BDD9-448B-953E-ECE7660C132A}" type="presParOf" srcId="{70F8E64B-3513-45EC-AD13-ECF6126D4089}" destId="{3E1C3A46-9324-4AC6-8C32-82C164D5F8A6}" srcOrd="2" destOrd="0" presId="urn:microsoft.com/office/officeart/2005/8/layout/radial6"/>
    <dgm:cxn modelId="{30C67D2B-A6CD-45E9-8ED8-59A98C3CB6C2}" type="presParOf" srcId="{70F8E64B-3513-45EC-AD13-ECF6126D4089}" destId="{E18555C2-B19B-49DF-AED4-B173E508D0C6}" srcOrd="3" destOrd="0" presId="urn:microsoft.com/office/officeart/2005/8/layout/radial6"/>
    <dgm:cxn modelId="{BC267439-04B0-4739-A07E-0279FBDAFA59}" type="presParOf" srcId="{70F8E64B-3513-45EC-AD13-ECF6126D4089}" destId="{9610AB3F-F091-4190-9159-92652773BD12}" srcOrd="4" destOrd="0" presId="urn:microsoft.com/office/officeart/2005/8/layout/radial6"/>
    <dgm:cxn modelId="{CEFE3092-7D9E-4A46-8AFE-1D564E0788C7}" type="presParOf" srcId="{70F8E64B-3513-45EC-AD13-ECF6126D4089}" destId="{32E647AD-1F58-48DF-8623-C55FB65CFCBA}" srcOrd="5" destOrd="0" presId="urn:microsoft.com/office/officeart/2005/8/layout/radial6"/>
    <dgm:cxn modelId="{CC1DE6A8-E006-4AAD-8F2D-CDD84955DB3B}" type="presParOf" srcId="{70F8E64B-3513-45EC-AD13-ECF6126D4089}" destId="{C357CFAB-7446-4DB1-B166-4D089F038DA6}" srcOrd="6" destOrd="0" presId="urn:microsoft.com/office/officeart/2005/8/layout/radial6"/>
    <dgm:cxn modelId="{0A549171-1568-4764-87E6-34D1E1812186}" type="presParOf" srcId="{70F8E64B-3513-45EC-AD13-ECF6126D4089}" destId="{62A1D5F1-DA75-4471-A381-6D6AEC53DBBE}" srcOrd="7" destOrd="0" presId="urn:microsoft.com/office/officeart/2005/8/layout/radial6"/>
    <dgm:cxn modelId="{F263BA6B-B311-433C-9690-D1F416479E00}" type="presParOf" srcId="{70F8E64B-3513-45EC-AD13-ECF6126D4089}" destId="{7C615E80-51B5-4558-9C13-CCEEDCFEA6CB}" srcOrd="8" destOrd="0" presId="urn:microsoft.com/office/officeart/2005/8/layout/radial6"/>
    <dgm:cxn modelId="{85C44E46-FB99-455B-A220-34AF6B530EFC}" type="presParOf" srcId="{70F8E64B-3513-45EC-AD13-ECF6126D4089}" destId="{622165B1-5139-4D66-BCA9-FA9216DB73C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9F7396-3071-45A8-A189-39855016911F}" type="doc">
      <dgm:prSet loTypeId="urn:microsoft.com/office/officeart/2005/8/layout/radial6" loCatId="relationship" qsTypeId="urn:microsoft.com/office/officeart/2005/8/quickstyle/simple2" qsCatId="simple" csTypeId="urn:microsoft.com/office/officeart/2005/8/colors/colorful1" csCatId="colorful" phldr="1"/>
      <dgm:spPr/>
      <dgm:t>
        <a:bodyPr/>
        <a:lstStyle/>
        <a:p>
          <a:endParaRPr lang="en-US"/>
        </a:p>
      </dgm:t>
    </dgm:pt>
    <dgm:pt modelId="{D1715E9D-A5A6-4AD3-AB52-68CDD602825F}">
      <dgm:prSet phldrT="[Text]"/>
      <dgm:spPr/>
      <dgm:t>
        <a:bodyPr/>
        <a:lstStyle/>
        <a:p>
          <a:endParaRPr lang="en-US" dirty="0"/>
        </a:p>
      </dgm:t>
    </dgm:pt>
    <dgm:pt modelId="{6B34E345-39C7-467E-8DA3-204B2283399A}" type="parTrans" cxnId="{62B5CD75-AF01-42F7-97F7-46CFA084C9B5}">
      <dgm:prSet/>
      <dgm:spPr/>
      <dgm:t>
        <a:bodyPr/>
        <a:lstStyle/>
        <a:p>
          <a:endParaRPr lang="en-US"/>
        </a:p>
      </dgm:t>
    </dgm:pt>
    <dgm:pt modelId="{20918B2A-5656-42D0-BF6A-D82B30657AB2}" type="sibTrans" cxnId="{62B5CD75-AF01-42F7-97F7-46CFA084C9B5}">
      <dgm:prSet/>
      <dgm:spPr/>
      <dgm:t>
        <a:bodyPr/>
        <a:lstStyle/>
        <a:p>
          <a:endParaRPr lang="en-US"/>
        </a:p>
      </dgm:t>
    </dgm:pt>
    <dgm:pt modelId="{9ACCD0A8-45A4-4264-8B9C-9D32093F1FD7}">
      <dgm:prSet phldrT="[Text]"/>
      <dgm:spPr/>
      <dgm:t>
        <a:bodyPr/>
        <a:lstStyle/>
        <a:p>
          <a:r>
            <a:rPr lang="en-US" dirty="0"/>
            <a:t>Static or Dynamic</a:t>
          </a:r>
        </a:p>
      </dgm:t>
    </dgm:pt>
    <dgm:pt modelId="{6B640DE4-C4F3-4A0B-B212-A65AE2354EF6}" type="parTrans" cxnId="{27E81B1F-D5A5-476A-A864-5FE5B08AFB37}">
      <dgm:prSet/>
      <dgm:spPr/>
      <dgm:t>
        <a:bodyPr/>
        <a:lstStyle/>
        <a:p>
          <a:endParaRPr lang="en-US"/>
        </a:p>
      </dgm:t>
    </dgm:pt>
    <dgm:pt modelId="{83CD67BF-C58E-4E3E-BC05-0D5EED5DA87C}" type="sibTrans" cxnId="{27E81B1F-D5A5-476A-A864-5FE5B08AFB37}">
      <dgm:prSet/>
      <dgm:spPr/>
      <dgm:t>
        <a:bodyPr/>
        <a:lstStyle/>
        <a:p>
          <a:endParaRPr lang="en-US"/>
        </a:p>
      </dgm:t>
    </dgm:pt>
    <dgm:pt modelId="{C3F08A77-5E3C-4740-B4B8-17665C31DFC6}">
      <dgm:prSet phldrT="[Text]"/>
      <dgm:spPr/>
      <dgm:t>
        <a:bodyPr/>
        <a:lstStyle/>
        <a:p>
          <a:r>
            <a:rPr lang="en-US" dirty="0"/>
            <a:t>Domain vs Data</a:t>
          </a:r>
        </a:p>
      </dgm:t>
    </dgm:pt>
    <dgm:pt modelId="{8E8A0AF9-D2DD-4ABE-B626-3E95F9336565}" type="parTrans" cxnId="{2F5C1894-E157-4490-96C0-CC1DC00C196A}">
      <dgm:prSet/>
      <dgm:spPr/>
      <dgm:t>
        <a:bodyPr/>
        <a:lstStyle/>
        <a:p>
          <a:endParaRPr lang="en-US"/>
        </a:p>
      </dgm:t>
    </dgm:pt>
    <dgm:pt modelId="{C1F90245-BF2B-43ED-933A-C78D4DC61138}" type="sibTrans" cxnId="{2F5C1894-E157-4490-96C0-CC1DC00C196A}">
      <dgm:prSet/>
      <dgm:spPr/>
      <dgm:t>
        <a:bodyPr/>
        <a:lstStyle/>
        <a:p>
          <a:endParaRPr lang="en-US"/>
        </a:p>
      </dgm:t>
    </dgm:pt>
    <dgm:pt modelId="{6B1732FF-3C87-49E4-9CF7-59AE617AFC9A}">
      <dgm:prSet phldrT="[Text]"/>
      <dgm:spPr/>
      <dgm:t>
        <a:bodyPr/>
        <a:lstStyle/>
        <a:p>
          <a:endParaRPr lang="en-US" dirty="0"/>
        </a:p>
      </dgm:t>
    </dgm:pt>
    <dgm:pt modelId="{81E7934E-FE8B-44AA-A661-4303787AE505}" type="parTrans" cxnId="{34005996-7638-4FCD-AC32-94D0D50D97FD}">
      <dgm:prSet/>
      <dgm:spPr/>
      <dgm:t>
        <a:bodyPr/>
        <a:lstStyle/>
        <a:p>
          <a:endParaRPr lang="en-US"/>
        </a:p>
      </dgm:t>
    </dgm:pt>
    <dgm:pt modelId="{375123A0-CA95-44B1-A8C4-B58C67D156E2}" type="sibTrans" cxnId="{34005996-7638-4FCD-AC32-94D0D50D97FD}">
      <dgm:prSet/>
      <dgm:spPr/>
      <dgm:t>
        <a:bodyPr/>
        <a:lstStyle/>
        <a:p>
          <a:endParaRPr lang="en-US"/>
        </a:p>
      </dgm:t>
    </dgm:pt>
    <dgm:pt modelId="{69225FC4-E9E2-4402-9A6D-000682DB7CBF}">
      <dgm:prSet phldrT="[Text]" phldr="1"/>
      <dgm:spPr/>
      <dgm:t>
        <a:bodyPr/>
        <a:lstStyle/>
        <a:p>
          <a:endParaRPr lang="en-US"/>
        </a:p>
      </dgm:t>
    </dgm:pt>
    <dgm:pt modelId="{F53872AA-1882-46F9-A871-D12BABEB3F8D}" type="parTrans" cxnId="{2175E87C-71DA-4FE3-A26E-4CE0DB6E92F7}">
      <dgm:prSet/>
      <dgm:spPr/>
      <dgm:t>
        <a:bodyPr/>
        <a:lstStyle/>
        <a:p>
          <a:endParaRPr lang="en-US"/>
        </a:p>
      </dgm:t>
    </dgm:pt>
    <dgm:pt modelId="{456FCB65-E4EF-448E-99CE-BB3585779F3D}" type="sibTrans" cxnId="{2175E87C-71DA-4FE3-A26E-4CE0DB6E92F7}">
      <dgm:prSet/>
      <dgm:spPr/>
      <dgm:t>
        <a:bodyPr/>
        <a:lstStyle/>
        <a:p>
          <a:endParaRPr lang="en-US"/>
        </a:p>
      </dgm:t>
    </dgm:pt>
    <dgm:pt modelId="{6D8229D9-7952-49A4-B249-2D9561E44FFE}">
      <dgm:prSet phldrT="[Text]" phldr="1"/>
      <dgm:spPr/>
      <dgm:t>
        <a:bodyPr/>
        <a:lstStyle/>
        <a:p>
          <a:endParaRPr lang="en-US"/>
        </a:p>
      </dgm:t>
    </dgm:pt>
    <dgm:pt modelId="{B32216BC-0676-4F2B-A678-B58B8C2C33AC}" type="parTrans" cxnId="{C9D13D26-9362-4714-A3D4-EA34B8A0C107}">
      <dgm:prSet/>
      <dgm:spPr/>
      <dgm:t>
        <a:bodyPr/>
        <a:lstStyle/>
        <a:p>
          <a:endParaRPr lang="en-US"/>
        </a:p>
      </dgm:t>
    </dgm:pt>
    <dgm:pt modelId="{F46CE68B-8371-4EBA-8DF3-544799E9902F}" type="sibTrans" cxnId="{C9D13D26-9362-4714-A3D4-EA34B8A0C107}">
      <dgm:prSet/>
      <dgm:spPr/>
      <dgm:t>
        <a:bodyPr/>
        <a:lstStyle/>
        <a:p>
          <a:endParaRPr lang="en-US"/>
        </a:p>
      </dgm:t>
    </dgm:pt>
    <dgm:pt modelId="{37F04975-9075-4F49-8769-77EECA9E4705}">
      <dgm:prSet phldrT="[Text]" phldr="1"/>
      <dgm:spPr/>
      <dgm:t>
        <a:bodyPr/>
        <a:lstStyle/>
        <a:p>
          <a:endParaRPr lang="en-US"/>
        </a:p>
      </dgm:t>
    </dgm:pt>
    <dgm:pt modelId="{2011E834-9284-47E3-9B9E-A55D0C486090}" type="parTrans" cxnId="{A27D0284-F251-480B-8EF6-276EC6885A06}">
      <dgm:prSet/>
      <dgm:spPr/>
      <dgm:t>
        <a:bodyPr/>
        <a:lstStyle/>
        <a:p>
          <a:endParaRPr lang="en-US"/>
        </a:p>
      </dgm:t>
    </dgm:pt>
    <dgm:pt modelId="{EE8450B4-7CAF-4D72-879C-11C6859F7AA8}" type="sibTrans" cxnId="{A27D0284-F251-480B-8EF6-276EC6885A06}">
      <dgm:prSet/>
      <dgm:spPr/>
      <dgm:t>
        <a:bodyPr/>
        <a:lstStyle/>
        <a:p>
          <a:endParaRPr lang="en-US"/>
        </a:p>
      </dgm:t>
    </dgm:pt>
    <dgm:pt modelId="{5A27B628-AEDA-4E87-9309-2C666AFAD660}">
      <dgm:prSet phldrT="[Text]" phldr="1"/>
      <dgm:spPr/>
      <dgm:t>
        <a:bodyPr/>
        <a:lstStyle/>
        <a:p>
          <a:endParaRPr lang="en-US"/>
        </a:p>
      </dgm:t>
    </dgm:pt>
    <dgm:pt modelId="{5980FF4C-84E3-4563-A97F-CD77A21AF377}" type="parTrans" cxnId="{2BDC12B0-6677-4FC0-9D6F-05723067A3FA}">
      <dgm:prSet/>
      <dgm:spPr/>
      <dgm:t>
        <a:bodyPr/>
        <a:lstStyle/>
        <a:p>
          <a:endParaRPr lang="en-US"/>
        </a:p>
      </dgm:t>
    </dgm:pt>
    <dgm:pt modelId="{B1FACA74-4C33-44F0-A702-E7675E467510}" type="sibTrans" cxnId="{2BDC12B0-6677-4FC0-9D6F-05723067A3FA}">
      <dgm:prSet/>
      <dgm:spPr/>
      <dgm:t>
        <a:bodyPr/>
        <a:lstStyle/>
        <a:p>
          <a:endParaRPr lang="en-US"/>
        </a:p>
      </dgm:t>
    </dgm:pt>
    <dgm:pt modelId="{21EA37B7-7117-4767-972F-4B9B6907C332}">
      <dgm:prSet phldrT="[Text]" phldr="1"/>
      <dgm:spPr/>
      <dgm:t>
        <a:bodyPr/>
        <a:lstStyle/>
        <a:p>
          <a:endParaRPr lang="en-US"/>
        </a:p>
      </dgm:t>
    </dgm:pt>
    <dgm:pt modelId="{33476B50-A0C2-432D-A16D-ECD871A3A9E4}" type="parTrans" cxnId="{0DB2E183-8130-4004-81F5-E184C467B51E}">
      <dgm:prSet/>
      <dgm:spPr/>
      <dgm:t>
        <a:bodyPr/>
        <a:lstStyle/>
        <a:p>
          <a:endParaRPr lang="en-US"/>
        </a:p>
      </dgm:t>
    </dgm:pt>
    <dgm:pt modelId="{4F80E0C7-B16D-4876-A364-359F479533A2}" type="sibTrans" cxnId="{0DB2E183-8130-4004-81F5-E184C467B51E}">
      <dgm:prSet/>
      <dgm:spPr/>
      <dgm:t>
        <a:bodyPr/>
        <a:lstStyle/>
        <a:p>
          <a:endParaRPr lang="en-US"/>
        </a:p>
      </dgm:t>
    </dgm:pt>
    <dgm:pt modelId="{F02000A6-F626-4F04-B06D-CBC0A7D4608B}">
      <dgm:prSet phldrT="[Text]"/>
      <dgm:spPr/>
      <dgm:t>
        <a:bodyPr/>
        <a:lstStyle/>
        <a:p>
          <a:r>
            <a:rPr lang="en-US" dirty="0"/>
            <a:t>Global vs Units</a:t>
          </a:r>
        </a:p>
      </dgm:t>
    </dgm:pt>
    <dgm:pt modelId="{C67F9FC3-75B8-44D7-A8CE-DD8EFDD0802B}" type="parTrans" cxnId="{AE57BD87-8584-4431-AA0B-B501E89E0365}">
      <dgm:prSet/>
      <dgm:spPr/>
      <dgm:t>
        <a:bodyPr/>
        <a:lstStyle/>
        <a:p>
          <a:endParaRPr lang="en-US"/>
        </a:p>
      </dgm:t>
    </dgm:pt>
    <dgm:pt modelId="{18128789-C153-49DA-816D-0ACF254CD919}" type="sibTrans" cxnId="{AE57BD87-8584-4431-AA0B-B501E89E0365}">
      <dgm:prSet/>
      <dgm:spPr/>
      <dgm:t>
        <a:bodyPr/>
        <a:lstStyle/>
        <a:p>
          <a:endParaRPr lang="en-US"/>
        </a:p>
      </dgm:t>
    </dgm:pt>
    <dgm:pt modelId="{70F8E64B-3513-45EC-AD13-ECF6126D4089}" type="pres">
      <dgm:prSet presAssocID="{EA9F7396-3071-45A8-A189-39855016911F}" presName="Name0" presStyleCnt="0">
        <dgm:presLayoutVars>
          <dgm:chMax val="1"/>
          <dgm:dir/>
          <dgm:animLvl val="ctr"/>
          <dgm:resizeHandles val="exact"/>
        </dgm:presLayoutVars>
      </dgm:prSet>
      <dgm:spPr/>
    </dgm:pt>
    <dgm:pt modelId="{EBB7506F-4F70-433D-B027-DF9541C905F7}" type="pres">
      <dgm:prSet presAssocID="{D1715E9D-A5A6-4AD3-AB52-68CDD602825F}" presName="centerShape" presStyleLbl="node0" presStyleIdx="0" presStyleCnt="1" custScaleX="95108" custScaleY="98217"/>
      <dgm:spPr/>
    </dgm:pt>
    <dgm:pt modelId="{3B338419-F673-4EC0-BC21-73D1F51FC892}" type="pres">
      <dgm:prSet presAssocID="{9ACCD0A8-45A4-4264-8B9C-9D32093F1FD7}" presName="node" presStyleLbl="node1" presStyleIdx="0" presStyleCnt="3">
        <dgm:presLayoutVars>
          <dgm:bulletEnabled val="1"/>
        </dgm:presLayoutVars>
      </dgm:prSet>
      <dgm:spPr/>
    </dgm:pt>
    <dgm:pt modelId="{3E1C3A46-9324-4AC6-8C32-82C164D5F8A6}" type="pres">
      <dgm:prSet presAssocID="{9ACCD0A8-45A4-4264-8B9C-9D32093F1FD7}" presName="dummy" presStyleCnt="0"/>
      <dgm:spPr/>
    </dgm:pt>
    <dgm:pt modelId="{E18555C2-B19B-49DF-AED4-B173E508D0C6}" type="pres">
      <dgm:prSet presAssocID="{83CD67BF-C58E-4E3E-BC05-0D5EED5DA87C}" presName="sibTrans" presStyleLbl="sibTrans2D1" presStyleIdx="0" presStyleCnt="3"/>
      <dgm:spPr/>
    </dgm:pt>
    <dgm:pt modelId="{9610AB3F-F091-4190-9159-92652773BD12}" type="pres">
      <dgm:prSet presAssocID="{C3F08A77-5E3C-4740-B4B8-17665C31DFC6}" presName="node" presStyleLbl="node1" presStyleIdx="1" presStyleCnt="3">
        <dgm:presLayoutVars>
          <dgm:bulletEnabled val="1"/>
        </dgm:presLayoutVars>
      </dgm:prSet>
      <dgm:spPr/>
    </dgm:pt>
    <dgm:pt modelId="{32E647AD-1F58-48DF-8623-C55FB65CFCBA}" type="pres">
      <dgm:prSet presAssocID="{C3F08A77-5E3C-4740-B4B8-17665C31DFC6}" presName="dummy" presStyleCnt="0"/>
      <dgm:spPr/>
    </dgm:pt>
    <dgm:pt modelId="{C357CFAB-7446-4DB1-B166-4D089F038DA6}" type="pres">
      <dgm:prSet presAssocID="{C1F90245-BF2B-43ED-933A-C78D4DC61138}" presName="sibTrans" presStyleLbl="sibTrans2D1" presStyleIdx="1" presStyleCnt="3"/>
      <dgm:spPr/>
    </dgm:pt>
    <dgm:pt modelId="{62A1D5F1-DA75-4471-A381-6D6AEC53DBBE}" type="pres">
      <dgm:prSet presAssocID="{F02000A6-F626-4F04-B06D-CBC0A7D4608B}" presName="node" presStyleLbl="node1" presStyleIdx="2" presStyleCnt="3">
        <dgm:presLayoutVars>
          <dgm:bulletEnabled val="1"/>
        </dgm:presLayoutVars>
      </dgm:prSet>
      <dgm:spPr/>
    </dgm:pt>
    <dgm:pt modelId="{7C615E80-51B5-4558-9C13-CCEEDCFEA6CB}" type="pres">
      <dgm:prSet presAssocID="{F02000A6-F626-4F04-B06D-CBC0A7D4608B}" presName="dummy" presStyleCnt="0"/>
      <dgm:spPr/>
    </dgm:pt>
    <dgm:pt modelId="{622165B1-5139-4D66-BCA9-FA9216DB73C5}" type="pres">
      <dgm:prSet presAssocID="{18128789-C153-49DA-816D-0ACF254CD919}" presName="sibTrans" presStyleLbl="sibTrans2D1" presStyleIdx="2" presStyleCnt="3"/>
      <dgm:spPr/>
    </dgm:pt>
  </dgm:ptLst>
  <dgm:cxnLst>
    <dgm:cxn modelId="{F0829017-AB08-4BA7-A6FA-42F0F7AD3F09}" type="presOf" srcId="{C3F08A77-5E3C-4740-B4B8-17665C31DFC6}" destId="{9610AB3F-F091-4190-9159-92652773BD12}" srcOrd="0" destOrd="0" presId="urn:microsoft.com/office/officeart/2005/8/layout/radial6"/>
    <dgm:cxn modelId="{003E031C-54C0-4F0A-848E-B121520BCE55}" type="presOf" srcId="{F02000A6-F626-4F04-B06D-CBC0A7D4608B}" destId="{62A1D5F1-DA75-4471-A381-6D6AEC53DBBE}" srcOrd="0" destOrd="0" presId="urn:microsoft.com/office/officeart/2005/8/layout/radial6"/>
    <dgm:cxn modelId="{27E81B1F-D5A5-476A-A864-5FE5B08AFB37}" srcId="{D1715E9D-A5A6-4AD3-AB52-68CDD602825F}" destId="{9ACCD0A8-45A4-4264-8B9C-9D32093F1FD7}" srcOrd="0" destOrd="0" parTransId="{6B640DE4-C4F3-4A0B-B212-A65AE2354EF6}" sibTransId="{83CD67BF-C58E-4E3E-BC05-0D5EED5DA87C}"/>
    <dgm:cxn modelId="{C9D13D26-9362-4714-A3D4-EA34B8A0C107}" srcId="{6B1732FF-3C87-49E4-9CF7-59AE617AFC9A}" destId="{6D8229D9-7952-49A4-B249-2D9561E44FFE}" srcOrd="1" destOrd="0" parTransId="{B32216BC-0676-4F2B-A678-B58B8C2C33AC}" sibTransId="{F46CE68B-8371-4EBA-8DF3-544799E9902F}"/>
    <dgm:cxn modelId="{6E29F32D-E0F8-4C5D-A15E-22564B8FB8DE}" type="presOf" srcId="{18128789-C153-49DA-816D-0ACF254CD919}" destId="{622165B1-5139-4D66-BCA9-FA9216DB73C5}" srcOrd="0" destOrd="0" presId="urn:microsoft.com/office/officeart/2005/8/layout/radial6"/>
    <dgm:cxn modelId="{62B5CD75-AF01-42F7-97F7-46CFA084C9B5}" srcId="{EA9F7396-3071-45A8-A189-39855016911F}" destId="{D1715E9D-A5A6-4AD3-AB52-68CDD602825F}" srcOrd="0" destOrd="0" parTransId="{6B34E345-39C7-467E-8DA3-204B2283399A}" sibTransId="{20918B2A-5656-42D0-BF6A-D82B30657AB2}"/>
    <dgm:cxn modelId="{2175E87C-71DA-4FE3-A26E-4CE0DB6E92F7}" srcId="{6B1732FF-3C87-49E4-9CF7-59AE617AFC9A}" destId="{69225FC4-E9E2-4402-9A6D-000682DB7CBF}" srcOrd="0" destOrd="0" parTransId="{F53872AA-1882-46F9-A871-D12BABEB3F8D}" sibTransId="{456FCB65-E4EF-448E-99CE-BB3585779F3D}"/>
    <dgm:cxn modelId="{0DB2E183-8130-4004-81F5-E184C467B51E}" srcId="{37F04975-9075-4F49-8769-77EECA9E4705}" destId="{21EA37B7-7117-4767-972F-4B9B6907C332}" srcOrd="1" destOrd="0" parTransId="{33476B50-A0C2-432D-A16D-ECD871A3A9E4}" sibTransId="{4F80E0C7-B16D-4876-A364-359F479533A2}"/>
    <dgm:cxn modelId="{A27D0284-F251-480B-8EF6-276EC6885A06}" srcId="{EA9F7396-3071-45A8-A189-39855016911F}" destId="{37F04975-9075-4F49-8769-77EECA9E4705}" srcOrd="2" destOrd="0" parTransId="{2011E834-9284-47E3-9B9E-A55D0C486090}" sibTransId="{EE8450B4-7CAF-4D72-879C-11C6859F7AA8}"/>
    <dgm:cxn modelId="{AE57BD87-8584-4431-AA0B-B501E89E0365}" srcId="{D1715E9D-A5A6-4AD3-AB52-68CDD602825F}" destId="{F02000A6-F626-4F04-B06D-CBC0A7D4608B}" srcOrd="2" destOrd="0" parTransId="{C67F9FC3-75B8-44D7-A8CE-DD8EFDD0802B}" sibTransId="{18128789-C153-49DA-816D-0ACF254CD919}"/>
    <dgm:cxn modelId="{2F5C1894-E157-4490-96C0-CC1DC00C196A}" srcId="{D1715E9D-A5A6-4AD3-AB52-68CDD602825F}" destId="{C3F08A77-5E3C-4740-B4B8-17665C31DFC6}" srcOrd="1" destOrd="0" parTransId="{8E8A0AF9-D2DD-4ABE-B626-3E95F9336565}" sibTransId="{C1F90245-BF2B-43ED-933A-C78D4DC61138}"/>
    <dgm:cxn modelId="{34005996-7638-4FCD-AC32-94D0D50D97FD}" srcId="{EA9F7396-3071-45A8-A189-39855016911F}" destId="{6B1732FF-3C87-49E4-9CF7-59AE617AFC9A}" srcOrd="1" destOrd="0" parTransId="{81E7934E-FE8B-44AA-A661-4303787AE505}" sibTransId="{375123A0-CA95-44B1-A8C4-B58C67D156E2}"/>
    <dgm:cxn modelId="{1A81CC9D-AFEE-4A3E-8946-55ED2D5DA957}" type="presOf" srcId="{EA9F7396-3071-45A8-A189-39855016911F}" destId="{70F8E64B-3513-45EC-AD13-ECF6126D4089}" srcOrd="0" destOrd="0" presId="urn:microsoft.com/office/officeart/2005/8/layout/radial6"/>
    <dgm:cxn modelId="{E1F124A8-3EEA-4406-8223-1A98504B347C}" type="presOf" srcId="{9ACCD0A8-45A4-4264-8B9C-9D32093F1FD7}" destId="{3B338419-F673-4EC0-BC21-73D1F51FC892}" srcOrd="0" destOrd="0" presId="urn:microsoft.com/office/officeart/2005/8/layout/radial6"/>
    <dgm:cxn modelId="{2BDC12B0-6677-4FC0-9D6F-05723067A3FA}" srcId="{37F04975-9075-4F49-8769-77EECA9E4705}" destId="{5A27B628-AEDA-4E87-9309-2C666AFAD660}" srcOrd="0" destOrd="0" parTransId="{5980FF4C-84E3-4563-A97F-CD77A21AF377}" sibTransId="{B1FACA74-4C33-44F0-A702-E7675E467510}"/>
    <dgm:cxn modelId="{BD939AC4-818C-4758-936E-AAF779CC67D1}" type="presOf" srcId="{C1F90245-BF2B-43ED-933A-C78D4DC61138}" destId="{C357CFAB-7446-4DB1-B166-4D089F038DA6}" srcOrd="0" destOrd="0" presId="urn:microsoft.com/office/officeart/2005/8/layout/radial6"/>
    <dgm:cxn modelId="{85568DC5-66F6-4815-88CA-4E64BD411210}" type="presOf" srcId="{D1715E9D-A5A6-4AD3-AB52-68CDD602825F}" destId="{EBB7506F-4F70-433D-B027-DF9541C905F7}" srcOrd="0" destOrd="0" presId="urn:microsoft.com/office/officeart/2005/8/layout/radial6"/>
    <dgm:cxn modelId="{FB5D6BED-D9DE-4E99-8207-F35B8F30AC02}" type="presOf" srcId="{83CD67BF-C58E-4E3E-BC05-0D5EED5DA87C}" destId="{E18555C2-B19B-49DF-AED4-B173E508D0C6}" srcOrd="0" destOrd="0" presId="urn:microsoft.com/office/officeart/2005/8/layout/radial6"/>
    <dgm:cxn modelId="{78A50D26-1451-488B-8889-0850B215BE62}" type="presParOf" srcId="{70F8E64B-3513-45EC-AD13-ECF6126D4089}" destId="{EBB7506F-4F70-433D-B027-DF9541C905F7}" srcOrd="0" destOrd="0" presId="urn:microsoft.com/office/officeart/2005/8/layout/radial6"/>
    <dgm:cxn modelId="{4B977D54-04AB-4700-8BC6-AD0237CE6F6B}" type="presParOf" srcId="{70F8E64B-3513-45EC-AD13-ECF6126D4089}" destId="{3B338419-F673-4EC0-BC21-73D1F51FC892}" srcOrd="1" destOrd="0" presId="urn:microsoft.com/office/officeart/2005/8/layout/radial6"/>
    <dgm:cxn modelId="{01B80CAC-BDD9-448B-953E-ECE7660C132A}" type="presParOf" srcId="{70F8E64B-3513-45EC-AD13-ECF6126D4089}" destId="{3E1C3A46-9324-4AC6-8C32-82C164D5F8A6}" srcOrd="2" destOrd="0" presId="urn:microsoft.com/office/officeart/2005/8/layout/radial6"/>
    <dgm:cxn modelId="{30C67D2B-A6CD-45E9-8ED8-59A98C3CB6C2}" type="presParOf" srcId="{70F8E64B-3513-45EC-AD13-ECF6126D4089}" destId="{E18555C2-B19B-49DF-AED4-B173E508D0C6}" srcOrd="3" destOrd="0" presId="urn:microsoft.com/office/officeart/2005/8/layout/radial6"/>
    <dgm:cxn modelId="{BC267439-04B0-4739-A07E-0279FBDAFA59}" type="presParOf" srcId="{70F8E64B-3513-45EC-AD13-ECF6126D4089}" destId="{9610AB3F-F091-4190-9159-92652773BD12}" srcOrd="4" destOrd="0" presId="urn:microsoft.com/office/officeart/2005/8/layout/radial6"/>
    <dgm:cxn modelId="{CEFE3092-7D9E-4A46-8AFE-1D564E0788C7}" type="presParOf" srcId="{70F8E64B-3513-45EC-AD13-ECF6126D4089}" destId="{32E647AD-1F58-48DF-8623-C55FB65CFCBA}" srcOrd="5" destOrd="0" presId="urn:microsoft.com/office/officeart/2005/8/layout/radial6"/>
    <dgm:cxn modelId="{CC1DE6A8-E006-4AAD-8F2D-CDD84955DB3B}" type="presParOf" srcId="{70F8E64B-3513-45EC-AD13-ECF6126D4089}" destId="{C357CFAB-7446-4DB1-B166-4D089F038DA6}" srcOrd="6" destOrd="0" presId="urn:microsoft.com/office/officeart/2005/8/layout/radial6"/>
    <dgm:cxn modelId="{0A549171-1568-4764-87E6-34D1E1812186}" type="presParOf" srcId="{70F8E64B-3513-45EC-AD13-ECF6126D4089}" destId="{62A1D5F1-DA75-4471-A381-6D6AEC53DBBE}" srcOrd="7" destOrd="0" presId="urn:microsoft.com/office/officeart/2005/8/layout/radial6"/>
    <dgm:cxn modelId="{F263BA6B-B311-433C-9690-D1F416479E00}" type="presParOf" srcId="{70F8E64B-3513-45EC-AD13-ECF6126D4089}" destId="{7C615E80-51B5-4558-9C13-CCEEDCFEA6CB}" srcOrd="8" destOrd="0" presId="urn:microsoft.com/office/officeart/2005/8/layout/radial6"/>
    <dgm:cxn modelId="{85C44E46-FB99-455B-A220-34AF6B530EFC}" type="presParOf" srcId="{70F8E64B-3513-45EC-AD13-ECF6126D4089}" destId="{622165B1-5139-4D66-BCA9-FA9216DB73C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9F7396-3071-45A8-A189-39855016911F}" type="doc">
      <dgm:prSet loTypeId="urn:microsoft.com/office/officeart/2005/8/layout/radial6" loCatId="relationship" qsTypeId="urn:microsoft.com/office/officeart/2005/8/quickstyle/simple2" qsCatId="simple" csTypeId="urn:microsoft.com/office/officeart/2005/8/colors/colorful1" csCatId="colorful" phldr="1"/>
      <dgm:spPr/>
      <dgm:t>
        <a:bodyPr/>
        <a:lstStyle/>
        <a:p>
          <a:endParaRPr lang="en-US"/>
        </a:p>
      </dgm:t>
    </dgm:pt>
    <dgm:pt modelId="{D1715E9D-A5A6-4AD3-AB52-68CDD602825F}">
      <dgm:prSet phldrT="[Text]"/>
      <dgm:spPr/>
      <dgm:t>
        <a:bodyPr/>
        <a:lstStyle/>
        <a:p>
          <a:endParaRPr lang="en-US" dirty="0"/>
        </a:p>
      </dgm:t>
    </dgm:pt>
    <dgm:pt modelId="{6B34E345-39C7-467E-8DA3-204B2283399A}" type="parTrans" cxnId="{62B5CD75-AF01-42F7-97F7-46CFA084C9B5}">
      <dgm:prSet/>
      <dgm:spPr/>
      <dgm:t>
        <a:bodyPr/>
        <a:lstStyle/>
        <a:p>
          <a:endParaRPr lang="en-US"/>
        </a:p>
      </dgm:t>
    </dgm:pt>
    <dgm:pt modelId="{20918B2A-5656-42D0-BF6A-D82B30657AB2}" type="sibTrans" cxnId="{62B5CD75-AF01-42F7-97F7-46CFA084C9B5}">
      <dgm:prSet/>
      <dgm:spPr/>
      <dgm:t>
        <a:bodyPr/>
        <a:lstStyle/>
        <a:p>
          <a:endParaRPr lang="en-US"/>
        </a:p>
      </dgm:t>
    </dgm:pt>
    <dgm:pt modelId="{9ACCD0A8-45A4-4264-8B9C-9D32093F1FD7}">
      <dgm:prSet phldrT="[Text]"/>
      <dgm:spPr/>
      <dgm:t>
        <a:bodyPr/>
        <a:lstStyle/>
        <a:p>
          <a:r>
            <a:rPr lang="en-US" dirty="0"/>
            <a:t>Static or Dynamic</a:t>
          </a:r>
        </a:p>
      </dgm:t>
    </dgm:pt>
    <dgm:pt modelId="{6B640DE4-C4F3-4A0B-B212-A65AE2354EF6}" type="parTrans" cxnId="{27E81B1F-D5A5-476A-A864-5FE5B08AFB37}">
      <dgm:prSet/>
      <dgm:spPr/>
      <dgm:t>
        <a:bodyPr/>
        <a:lstStyle/>
        <a:p>
          <a:endParaRPr lang="en-US"/>
        </a:p>
      </dgm:t>
    </dgm:pt>
    <dgm:pt modelId="{83CD67BF-C58E-4E3E-BC05-0D5EED5DA87C}" type="sibTrans" cxnId="{27E81B1F-D5A5-476A-A864-5FE5B08AFB37}">
      <dgm:prSet/>
      <dgm:spPr/>
      <dgm:t>
        <a:bodyPr/>
        <a:lstStyle/>
        <a:p>
          <a:endParaRPr lang="en-US"/>
        </a:p>
      </dgm:t>
    </dgm:pt>
    <dgm:pt modelId="{C3F08A77-5E3C-4740-B4B8-17665C31DFC6}">
      <dgm:prSet phldrT="[Text]"/>
      <dgm:spPr/>
      <dgm:t>
        <a:bodyPr/>
        <a:lstStyle/>
        <a:p>
          <a:r>
            <a:rPr lang="en-US" dirty="0"/>
            <a:t>Domain vs Data</a:t>
          </a:r>
        </a:p>
      </dgm:t>
    </dgm:pt>
    <dgm:pt modelId="{8E8A0AF9-D2DD-4ABE-B626-3E95F9336565}" type="parTrans" cxnId="{2F5C1894-E157-4490-96C0-CC1DC00C196A}">
      <dgm:prSet/>
      <dgm:spPr/>
      <dgm:t>
        <a:bodyPr/>
        <a:lstStyle/>
        <a:p>
          <a:endParaRPr lang="en-US"/>
        </a:p>
      </dgm:t>
    </dgm:pt>
    <dgm:pt modelId="{C1F90245-BF2B-43ED-933A-C78D4DC61138}" type="sibTrans" cxnId="{2F5C1894-E157-4490-96C0-CC1DC00C196A}">
      <dgm:prSet/>
      <dgm:spPr/>
      <dgm:t>
        <a:bodyPr/>
        <a:lstStyle/>
        <a:p>
          <a:endParaRPr lang="en-US"/>
        </a:p>
      </dgm:t>
    </dgm:pt>
    <dgm:pt modelId="{6B1732FF-3C87-49E4-9CF7-59AE617AFC9A}">
      <dgm:prSet phldrT="[Text]"/>
      <dgm:spPr/>
      <dgm:t>
        <a:bodyPr/>
        <a:lstStyle/>
        <a:p>
          <a:endParaRPr lang="en-US" dirty="0"/>
        </a:p>
      </dgm:t>
    </dgm:pt>
    <dgm:pt modelId="{81E7934E-FE8B-44AA-A661-4303787AE505}" type="parTrans" cxnId="{34005996-7638-4FCD-AC32-94D0D50D97FD}">
      <dgm:prSet/>
      <dgm:spPr/>
      <dgm:t>
        <a:bodyPr/>
        <a:lstStyle/>
        <a:p>
          <a:endParaRPr lang="en-US"/>
        </a:p>
      </dgm:t>
    </dgm:pt>
    <dgm:pt modelId="{375123A0-CA95-44B1-A8C4-B58C67D156E2}" type="sibTrans" cxnId="{34005996-7638-4FCD-AC32-94D0D50D97FD}">
      <dgm:prSet/>
      <dgm:spPr/>
      <dgm:t>
        <a:bodyPr/>
        <a:lstStyle/>
        <a:p>
          <a:endParaRPr lang="en-US"/>
        </a:p>
      </dgm:t>
    </dgm:pt>
    <dgm:pt modelId="{69225FC4-E9E2-4402-9A6D-000682DB7CBF}">
      <dgm:prSet phldrT="[Text]" phldr="1"/>
      <dgm:spPr/>
      <dgm:t>
        <a:bodyPr/>
        <a:lstStyle/>
        <a:p>
          <a:endParaRPr lang="en-US"/>
        </a:p>
      </dgm:t>
    </dgm:pt>
    <dgm:pt modelId="{F53872AA-1882-46F9-A871-D12BABEB3F8D}" type="parTrans" cxnId="{2175E87C-71DA-4FE3-A26E-4CE0DB6E92F7}">
      <dgm:prSet/>
      <dgm:spPr/>
      <dgm:t>
        <a:bodyPr/>
        <a:lstStyle/>
        <a:p>
          <a:endParaRPr lang="en-US"/>
        </a:p>
      </dgm:t>
    </dgm:pt>
    <dgm:pt modelId="{456FCB65-E4EF-448E-99CE-BB3585779F3D}" type="sibTrans" cxnId="{2175E87C-71DA-4FE3-A26E-4CE0DB6E92F7}">
      <dgm:prSet/>
      <dgm:spPr/>
      <dgm:t>
        <a:bodyPr/>
        <a:lstStyle/>
        <a:p>
          <a:endParaRPr lang="en-US"/>
        </a:p>
      </dgm:t>
    </dgm:pt>
    <dgm:pt modelId="{6D8229D9-7952-49A4-B249-2D9561E44FFE}">
      <dgm:prSet phldrT="[Text]" phldr="1"/>
      <dgm:spPr/>
      <dgm:t>
        <a:bodyPr/>
        <a:lstStyle/>
        <a:p>
          <a:endParaRPr lang="en-US"/>
        </a:p>
      </dgm:t>
    </dgm:pt>
    <dgm:pt modelId="{B32216BC-0676-4F2B-A678-B58B8C2C33AC}" type="parTrans" cxnId="{C9D13D26-9362-4714-A3D4-EA34B8A0C107}">
      <dgm:prSet/>
      <dgm:spPr/>
      <dgm:t>
        <a:bodyPr/>
        <a:lstStyle/>
        <a:p>
          <a:endParaRPr lang="en-US"/>
        </a:p>
      </dgm:t>
    </dgm:pt>
    <dgm:pt modelId="{F46CE68B-8371-4EBA-8DF3-544799E9902F}" type="sibTrans" cxnId="{C9D13D26-9362-4714-A3D4-EA34B8A0C107}">
      <dgm:prSet/>
      <dgm:spPr/>
      <dgm:t>
        <a:bodyPr/>
        <a:lstStyle/>
        <a:p>
          <a:endParaRPr lang="en-US"/>
        </a:p>
      </dgm:t>
    </dgm:pt>
    <dgm:pt modelId="{37F04975-9075-4F49-8769-77EECA9E4705}">
      <dgm:prSet phldrT="[Text]" phldr="1"/>
      <dgm:spPr/>
      <dgm:t>
        <a:bodyPr/>
        <a:lstStyle/>
        <a:p>
          <a:endParaRPr lang="en-US"/>
        </a:p>
      </dgm:t>
    </dgm:pt>
    <dgm:pt modelId="{2011E834-9284-47E3-9B9E-A55D0C486090}" type="parTrans" cxnId="{A27D0284-F251-480B-8EF6-276EC6885A06}">
      <dgm:prSet/>
      <dgm:spPr/>
      <dgm:t>
        <a:bodyPr/>
        <a:lstStyle/>
        <a:p>
          <a:endParaRPr lang="en-US"/>
        </a:p>
      </dgm:t>
    </dgm:pt>
    <dgm:pt modelId="{EE8450B4-7CAF-4D72-879C-11C6859F7AA8}" type="sibTrans" cxnId="{A27D0284-F251-480B-8EF6-276EC6885A06}">
      <dgm:prSet/>
      <dgm:spPr/>
      <dgm:t>
        <a:bodyPr/>
        <a:lstStyle/>
        <a:p>
          <a:endParaRPr lang="en-US"/>
        </a:p>
      </dgm:t>
    </dgm:pt>
    <dgm:pt modelId="{5A27B628-AEDA-4E87-9309-2C666AFAD660}">
      <dgm:prSet phldrT="[Text]" phldr="1"/>
      <dgm:spPr/>
      <dgm:t>
        <a:bodyPr/>
        <a:lstStyle/>
        <a:p>
          <a:endParaRPr lang="en-US"/>
        </a:p>
      </dgm:t>
    </dgm:pt>
    <dgm:pt modelId="{5980FF4C-84E3-4563-A97F-CD77A21AF377}" type="parTrans" cxnId="{2BDC12B0-6677-4FC0-9D6F-05723067A3FA}">
      <dgm:prSet/>
      <dgm:spPr/>
      <dgm:t>
        <a:bodyPr/>
        <a:lstStyle/>
        <a:p>
          <a:endParaRPr lang="en-US"/>
        </a:p>
      </dgm:t>
    </dgm:pt>
    <dgm:pt modelId="{B1FACA74-4C33-44F0-A702-E7675E467510}" type="sibTrans" cxnId="{2BDC12B0-6677-4FC0-9D6F-05723067A3FA}">
      <dgm:prSet/>
      <dgm:spPr/>
      <dgm:t>
        <a:bodyPr/>
        <a:lstStyle/>
        <a:p>
          <a:endParaRPr lang="en-US"/>
        </a:p>
      </dgm:t>
    </dgm:pt>
    <dgm:pt modelId="{21EA37B7-7117-4767-972F-4B9B6907C332}">
      <dgm:prSet phldrT="[Text]" phldr="1"/>
      <dgm:spPr/>
      <dgm:t>
        <a:bodyPr/>
        <a:lstStyle/>
        <a:p>
          <a:endParaRPr lang="en-US"/>
        </a:p>
      </dgm:t>
    </dgm:pt>
    <dgm:pt modelId="{33476B50-A0C2-432D-A16D-ECD871A3A9E4}" type="parTrans" cxnId="{0DB2E183-8130-4004-81F5-E184C467B51E}">
      <dgm:prSet/>
      <dgm:spPr/>
      <dgm:t>
        <a:bodyPr/>
        <a:lstStyle/>
        <a:p>
          <a:endParaRPr lang="en-US"/>
        </a:p>
      </dgm:t>
    </dgm:pt>
    <dgm:pt modelId="{4F80E0C7-B16D-4876-A364-359F479533A2}" type="sibTrans" cxnId="{0DB2E183-8130-4004-81F5-E184C467B51E}">
      <dgm:prSet/>
      <dgm:spPr/>
      <dgm:t>
        <a:bodyPr/>
        <a:lstStyle/>
        <a:p>
          <a:endParaRPr lang="en-US"/>
        </a:p>
      </dgm:t>
    </dgm:pt>
    <dgm:pt modelId="{F02000A6-F626-4F04-B06D-CBC0A7D4608B}">
      <dgm:prSet phldrT="[Text]"/>
      <dgm:spPr/>
      <dgm:t>
        <a:bodyPr/>
        <a:lstStyle/>
        <a:p>
          <a:r>
            <a:rPr lang="en-US" dirty="0"/>
            <a:t>Global vs Units</a:t>
          </a:r>
        </a:p>
      </dgm:t>
    </dgm:pt>
    <dgm:pt modelId="{C67F9FC3-75B8-44D7-A8CE-DD8EFDD0802B}" type="parTrans" cxnId="{AE57BD87-8584-4431-AA0B-B501E89E0365}">
      <dgm:prSet/>
      <dgm:spPr/>
      <dgm:t>
        <a:bodyPr/>
        <a:lstStyle/>
        <a:p>
          <a:endParaRPr lang="en-US"/>
        </a:p>
      </dgm:t>
    </dgm:pt>
    <dgm:pt modelId="{18128789-C153-49DA-816D-0ACF254CD919}" type="sibTrans" cxnId="{AE57BD87-8584-4431-AA0B-B501E89E0365}">
      <dgm:prSet/>
      <dgm:spPr/>
      <dgm:t>
        <a:bodyPr/>
        <a:lstStyle/>
        <a:p>
          <a:endParaRPr lang="en-US"/>
        </a:p>
      </dgm:t>
    </dgm:pt>
    <dgm:pt modelId="{70F8E64B-3513-45EC-AD13-ECF6126D4089}" type="pres">
      <dgm:prSet presAssocID="{EA9F7396-3071-45A8-A189-39855016911F}" presName="Name0" presStyleCnt="0">
        <dgm:presLayoutVars>
          <dgm:chMax val="1"/>
          <dgm:dir/>
          <dgm:animLvl val="ctr"/>
          <dgm:resizeHandles val="exact"/>
        </dgm:presLayoutVars>
      </dgm:prSet>
      <dgm:spPr/>
    </dgm:pt>
    <dgm:pt modelId="{EBB7506F-4F70-433D-B027-DF9541C905F7}" type="pres">
      <dgm:prSet presAssocID="{D1715E9D-A5A6-4AD3-AB52-68CDD602825F}" presName="centerShape" presStyleLbl="node0" presStyleIdx="0" presStyleCnt="1" custScaleX="95108" custScaleY="98217"/>
      <dgm:spPr/>
    </dgm:pt>
    <dgm:pt modelId="{3B338419-F673-4EC0-BC21-73D1F51FC892}" type="pres">
      <dgm:prSet presAssocID="{9ACCD0A8-45A4-4264-8B9C-9D32093F1FD7}" presName="node" presStyleLbl="node1" presStyleIdx="0" presStyleCnt="3">
        <dgm:presLayoutVars>
          <dgm:bulletEnabled val="1"/>
        </dgm:presLayoutVars>
      </dgm:prSet>
      <dgm:spPr/>
    </dgm:pt>
    <dgm:pt modelId="{3E1C3A46-9324-4AC6-8C32-82C164D5F8A6}" type="pres">
      <dgm:prSet presAssocID="{9ACCD0A8-45A4-4264-8B9C-9D32093F1FD7}" presName="dummy" presStyleCnt="0"/>
      <dgm:spPr/>
    </dgm:pt>
    <dgm:pt modelId="{E18555C2-B19B-49DF-AED4-B173E508D0C6}" type="pres">
      <dgm:prSet presAssocID="{83CD67BF-C58E-4E3E-BC05-0D5EED5DA87C}" presName="sibTrans" presStyleLbl="sibTrans2D1" presStyleIdx="0" presStyleCnt="3"/>
      <dgm:spPr/>
    </dgm:pt>
    <dgm:pt modelId="{9610AB3F-F091-4190-9159-92652773BD12}" type="pres">
      <dgm:prSet presAssocID="{C3F08A77-5E3C-4740-B4B8-17665C31DFC6}" presName="node" presStyleLbl="node1" presStyleIdx="1" presStyleCnt="3">
        <dgm:presLayoutVars>
          <dgm:bulletEnabled val="1"/>
        </dgm:presLayoutVars>
      </dgm:prSet>
      <dgm:spPr/>
    </dgm:pt>
    <dgm:pt modelId="{32E647AD-1F58-48DF-8623-C55FB65CFCBA}" type="pres">
      <dgm:prSet presAssocID="{C3F08A77-5E3C-4740-B4B8-17665C31DFC6}" presName="dummy" presStyleCnt="0"/>
      <dgm:spPr/>
    </dgm:pt>
    <dgm:pt modelId="{C357CFAB-7446-4DB1-B166-4D089F038DA6}" type="pres">
      <dgm:prSet presAssocID="{C1F90245-BF2B-43ED-933A-C78D4DC61138}" presName="sibTrans" presStyleLbl="sibTrans2D1" presStyleIdx="1" presStyleCnt="3"/>
      <dgm:spPr/>
    </dgm:pt>
    <dgm:pt modelId="{62A1D5F1-DA75-4471-A381-6D6AEC53DBBE}" type="pres">
      <dgm:prSet presAssocID="{F02000A6-F626-4F04-B06D-CBC0A7D4608B}" presName="node" presStyleLbl="node1" presStyleIdx="2" presStyleCnt="3">
        <dgm:presLayoutVars>
          <dgm:bulletEnabled val="1"/>
        </dgm:presLayoutVars>
      </dgm:prSet>
      <dgm:spPr/>
    </dgm:pt>
    <dgm:pt modelId="{7C615E80-51B5-4558-9C13-CCEEDCFEA6CB}" type="pres">
      <dgm:prSet presAssocID="{F02000A6-F626-4F04-B06D-CBC0A7D4608B}" presName="dummy" presStyleCnt="0"/>
      <dgm:spPr/>
    </dgm:pt>
    <dgm:pt modelId="{622165B1-5139-4D66-BCA9-FA9216DB73C5}" type="pres">
      <dgm:prSet presAssocID="{18128789-C153-49DA-816D-0ACF254CD919}" presName="sibTrans" presStyleLbl="sibTrans2D1" presStyleIdx="2" presStyleCnt="3"/>
      <dgm:spPr/>
    </dgm:pt>
  </dgm:ptLst>
  <dgm:cxnLst>
    <dgm:cxn modelId="{F0829017-AB08-4BA7-A6FA-42F0F7AD3F09}" type="presOf" srcId="{C3F08A77-5E3C-4740-B4B8-17665C31DFC6}" destId="{9610AB3F-F091-4190-9159-92652773BD12}" srcOrd="0" destOrd="0" presId="urn:microsoft.com/office/officeart/2005/8/layout/radial6"/>
    <dgm:cxn modelId="{003E031C-54C0-4F0A-848E-B121520BCE55}" type="presOf" srcId="{F02000A6-F626-4F04-B06D-CBC0A7D4608B}" destId="{62A1D5F1-DA75-4471-A381-6D6AEC53DBBE}" srcOrd="0" destOrd="0" presId="urn:microsoft.com/office/officeart/2005/8/layout/radial6"/>
    <dgm:cxn modelId="{27E81B1F-D5A5-476A-A864-5FE5B08AFB37}" srcId="{D1715E9D-A5A6-4AD3-AB52-68CDD602825F}" destId="{9ACCD0A8-45A4-4264-8B9C-9D32093F1FD7}" srcOrd="0" destOrd="0" parTransId="{6B640DE4-C4F3-4A0B-B212-A65AE2354EF6}" sibTransId="{83CD67BF-C58E-4E3E-BC05-0D5EED5DA87C}"/>
    <dgm:cxn modelId="{C9D13D26-9362-4714-A3D4-EA34B8A0C107}" srcId="{6B1732FF-3C87-49E4-9CF7-59AE617AFC9A}" destId="{6D8229D9-7952-49A4-B249-2D9561E44FFE}" srcOrd="1" destOrd="0" parTransId="{B32216BC-0676-4F2B-A678-B58B8C2C33AC}" sibTransId="{F46CE68B-8371-4EBA-8DF3-544799E9902F}"/>
    <dgm:cxn modelId="{6E29F32D-E0F8-4C5D-A15E-22564B8FB8DE}" type="presOf" srcId="{18128789-C153-49DA-816D-0ACF254CD919}" destId="{622165B1-5139-4D66-BCA9-FA9216DB73C5}" srcOrd="0" destOrd="0" presId="urn:microsoft.com/office/officeart/2005/8/layout/radial6"/>
    <dgm:cxn modelId="{62B5CD75-AF01-42F7-97F7-46CFA084C9B5}" srcId="{EA9F7396-3071-45A8-A189-39855016911F}" destId="{D1715E9D-A5A6-4AD3-AB52-68CDD602825F}" srcOrd="0" destOrd="0" parTransId="{6B34E345-39C7-467E-8DA3-204B2283399A}" sibTransId="{20918B2A-5656-42D0-BF6A-D82B30657AB2}"/>
    <dgm:cxn modelId="{2175E87C-71DA-4FE3-A26E-4CE0DB6E92F7}" srcId="{6B1732FF-3C87-49E4-9CF7-59AE617AFC9A}" destId="{69225FC4-E9E2-4402-9A6D-000682DB7CBF}" srcOrd="0" destOrd="0" parTransId="{F53872AA-1882-46F9-A871-D12BABEB3F8D}" sibTransId="{456FCB65-E4EF-448E-99CE-BB3585779F3D}"/>
    <dgm:cxn modelId="{0DB2E183-8130-4004-81F5-E184C467B51E}" srcId="{37F04975-9075-4F49-8769-77EECA9E4705}" destId="{21EA37B7-7117-4767-972F-4B9B6907C332}" srcOrd="1" destOrd="0" parTransId="{33476B50-A0C2-432D-A16D-ECD871A3A9E4}" sibTransId="{4F80E0C7-B16D-4876-A364-359F479533A2}"/>
    <dgm:cxn modelId="{A27D0284-F251-480B-8EF6-276EC6885A06}" srcId="{EA9F7396-3071-45A8-A189-39855016911F}" destId="{37F04975-9075-4F49-8769-77EECA9E4705}" srcOrd="2" destOrd="0" parTransId="{2011E834-9284-47E3-9B9E-A55D0C486090}" sibTransId="{EE8450B4-7CAF-4D72-879C-11C6859F7AA8}"/>
    <dgm:cxn modelId="{AE57BD87-8584-4431-AA0B-B501E89E0365}" srcId="{D1715E9D-A5A6-4AD3-AB52-68CDD602825F}" destId="{F02000A6-F626-4F04-B06D-CBC0A7D4608B}" srcOrd="2" destOrd="0" parTransId="{C67F9FC3-75B8-44D7-A8CE-DD8EFDD0802B}" sibTransId="{18128789-C153-49DA-816D-0ACF254CD919}"/>
    <dgm:cxn modelId="{2F5C1894-E157-4490-96C0-CC1DC00C196A}" srcId="{D1715E9D-A5A6-4AD3-AB52-68CDD602825F}" destId="{C3F08A77-5E3C-4740-B4B8-17665C31DFC6}" srcOrd="1" destOrd="0" parTransId="{8E8A0AF9-D2DD-4ABE-B626-3E95F9336565}" sibTransId="{C1F90245-BF2B-43ED-933A-C78D4DC61138}"/>
    <dgm:cxn modelId="{34005996-7638-4FCD-AC32-94D0D50D97FD}" srcId="{EA9F7396-3071-45A8-A189-39855016911F}" destId="{6B1732FF-3C87-49E4-9CF7-59AE617AFC9A}" srcOrd="1" destOrd="0" parTransId="{81E7934E-FE8B-44AA-A661-4303787AE505}" sibTransId="{375123A0-CA95-44B1-A8C4-B58C67D156E2}"/>
    <dgm:cxn modelId="{1A81CC9D-AFEE-4A3E-8946-55ED2D5DA957}" type="presOf" srcId="{EA9F7396-3071-45A8-A189-39855016911F}" destId="{70F8E64B-3513-45EC-AD13-ECF6126D4089}" srcOrd="0" destOrd="0" presId="urn:microsoft.com/office/officeart/2005/8/layout/radial6"/>
    <dgm:cxn modelId="{E1F124A8-3EEA-4406-8223-1A98504B347C}" type="presOf" srcId="{9ACCD0A8-45A4-4264-8B9C-9D32093F1FD7}" destId="{3B338419-F673-4EC0-BC21-73D1F51FC892}" srcOrd="0" destOrd="0" presId="urn:microsoft.com/office/officeart/2005/8/layout/radial6"/>
    <dgm:cxn modelId="{2BDC12B0-6677-4FC0-9D6F-05723067A3FA}" srcId="{37F04975-9075-4F49-8769-77EECA9E4705}" destId="{5A27B628-AEDA-4E87-9309-2C666AFAD660}" srcOrd="0" destOrd="0" parTransId="{5980FF4C-84E3-4563-A97F-CD77A21AF377}" sibTransId="{B1FACA74-4C33-44F0-A702-E7675E467510}"/>
    <dgm:cxn modelId="{BD939AC4-818C-4758-936E-AAF779CC67D1}" type="presOf" srcId="{C1F90245-BF2B-43ED-933A-C78D4DC61138}" destId="{C357CFAB-7446-4DB1-B166-4D089F038DA6}" srcOrd="0" destOrd="0" presId="urn:microsoft.com/office/officeart/2005/8/layout/radial6"/>
    <dgm:cxn modelId="{85568DC5-66F6-4815-88CA-4E64BD411210}" type="presOf" srcId="{D1715E9D-A5A6-4AD3-AB52-68CDD602825F}" destId="{EBB7506F-4F70-433D-B027-DF9541C905F7}" srcOrd="0" destOrd="0" presId="urn:microsoft.com/office/officeart/2005/8/layout/radial6"/>
    <dgm:cxn modelId="{FB5D6BED-D9DE-4E99-8207-F35B8F30AC02}" type="presOf" srcId="{83CD67BF-C58E-4E3E-BC05-0D5EED5DA87C}" destId="{E18555C2-B19B-49DF-AED4-B173E508D0C6}" srcOrd="0" destOrd="0" presId="urn:microsoft.com/office/officeart/2005/8/layout/radial6"/>
    <dgm:cxn modelId="{78A50D26-1451-488B-8889-0850B215BE62}" type="presParOf" srcId="{70F8E64B-3513-45EC-AD13-ECF6126D4089}" destId="{EBB7506F-4F70-433D-B027-DF9541C905F7}" srcOrd="0" destOrd="0" presId="urn:microsoft.com/office/officeart/2005/8/layout/radial6"/>
    <dgm:cxn modelId="{4B977D54-04AB-4700-8BC6-AD0237CE6F6B}" type="presParOf" srcId="{70F8E64B-3513-45EC-AD13-ECF6126D4089}" destId="{3B338419-F673-4EC0-BC21-73D1F51FC892}" srcOrd="1" destOrd="0" presId="urn:microsoft.com/office/officeart/2005/8/layout/radial6"/>
    <dgm:cxn modelId="{01B80CAC-BDD9-448B-953E-ECE7660C132A}" type="presParOf" srcId="{70F8E64B-3513-45EC-AD13-ECF6126D4089}" destId="{3E1C3A46-9324-4AC6-8C32-82C164D5F8A6}" srcOrd="2" destOrd="0" presId="urn:microsoft.com/office/officeart/2005/8/layout/radial6"/>
    <dgm:cxn modelId="{30C67D2B-A6CD-45E9-8ED8-59A98C3CB6C2}" type="presParOf" srcId="{70F8E64B-3513-45EC-AD13-ECF6126D4089}" destId="{E18555C2-B19B-49DF-AED4-B173E508D0C6}" srcOrd="3" destOrd="0" presId="urn:microsoft.com/office/officeart/2005/8/layout/radial6"/>
    <dgm:cxn modelId="{BC267439-04B0-4739-A07E-0279FBDAFA59}" type="presParOf" srcId="{70F8E64B-3513-45EC-AD13-ECF6126D4089}" destId="{9610AB3F-F091-4190-9159-92652773BD12}" srcOrd="4" destOrd="0" presId="urn:microsoft.com/office/officeart/2005/8/layout/radial6"/>
    <dgm:cxn modelId="{CEFE3092-7D9E-4A46-8AFE-1D564E0788C7}" type="presParOf" srcId="{70F8E64B-3513-45EC-AD13-ECF6126D4089}" destId="{32E647AD-1F58-48DF-8623-C55FB65CFCBA}" srcOrd="5" destOrd="0" presId="urn:microsoft.com/office/officeart/2005/8/layout/radial6"/>
    <dgm:cxn modelId="{CC1DE6A8-E006-4AAD-8F2D-CDD84955DB3B}" type="presParOf" srcId="{70F8E64B-3513-45EC-AD13-ECF6126D4089}" destId="{C357CFAB-7446-4DB1-B166-4D089F038DA6}" srcOrd="6" destOrd="0" presId="urn:microsoft.com/office/officeart/2005/8/layout/radial6"/>
    <dgm:cxn modelId="{0A549171-1568-4764-87E6-34D1E1812186}" type="presParOf" srcId="{70F8E64B-3513-45EC-AD13-ECF6126D4089}" destId="{62A1D5F1-DA75-4471-A381-6D6AEC53DBBE}" srcOrd="7" destOrd="0" presId="urn:microsoft.com/office/officeart/2005/8/layout/radial6"/>
    <dgm:cxn modelId="{F263BA6B-B311-433C-9690-D1F416479E00}" type="presParOf" srcId="{70F8E64B-3513-45EC-AD13-ECF6126D4089}" destId="{7C615E80-51B5-4558-9C13-CCEEDCFEA6CB}" srcOrd="8" destOrd="0" presId="urn:microsoft.com/office/officeart/2005/8/layout/radial6"/>
    <dgm:cxn modelId="{85C44E46-FB99-455B-A220-34AF6B530EFC}" type="presParOf" srcId="{70F8E64B-3513-45EC-AD13-ECF6126D4089}" destId="{622165B1-5139-4D66-BCA9-FA9216DB73C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9F7396-3071-45A8-A189-39855016911F}" type="doc">
      <dgm:prSet loTypeId="urn:microsoft.com/office/officeart/2005/8/layout/radial6" loCatId="relationship" qsTypeId="urn:microsoft.com/office/officeart/2005/8/quickstyle/simple2" qsCatId="simple" csTypeId="urn:microsoft.com/office/officeart/2005/8/colors/colorful1" csCatId="colorful" phldr="1"/>
      <dgm:spPr/>
      <dgm:t>
        <a:bodyPr/>
        <a:lstStyle/>
        <a:p>
          <a:endParaRPr lang="en-US"/>
        </a:p>
      </dgm:t>
    </dgm:pt>
    <dgm:pt modelId="{D1715E9D-A5A6-4AD3-AB52-68CDD602825F}">
      <dgm:prSet phldrT="[Text]"/>
      <dgm:spPr/>
      <dgm:t>
        <a:bodyPr/>
        <a:lstStyle/>
        <a:p>
          <a:endParaRPr lang="en-US" dirty="0"/>
        </a:p>
      </dgm:t>
    </dgm:pt>
    <dgm:pt modelId="{6B34E345-39C7-467E-8DA3-204B2283399A}" type="parTrans" cxnId="{62B5CD75-AF01-42F7-97F7-46CFA084C9B5}">
      <dgm:prSet/>
      <dgm:spPr/>
      <dgm:t>
        <a:bodyPr/>
        <a:lstStyle/>
        <a:p>
          <a:endParaRPr lang="en-US"/>
        </a:p>
      </dgm:t>
    </dgm:pt>
    <dgm:pt modelId="{20918B2A-5656-42D0-BF6A-D82B30657AB2}" type="sibTrans" cxnId="{62B5CD75-AF01-42F7-97F7-46CFA084C9B5}">
      <dgm:prSet/>
      <dgm:spPr/>
      <dgm:t>
        <a:bodyPr/>
        <a:lstStyle/>
        <a:p>
          <a:endParaRPr lang="en-US"/>
        </a:p>
      </dgm:t>
    </dgm:pt>
    <dgm:pt modelId="{9ACCD0A8-45A4-4264-8B9C-9D32093F1FD7}">
      <dgm:prSet phldrT="[Text]"/>
      <dgm:spPr/>
      <dgm:t>
        <a:bodyPr/>
        <a:lstStyle/>
        <a:p>
          <a:r>
            <a:rPr lang="en-US" dirty="0"/>
            <a:t>Static or Dynamic</a:t>
          </a:r>
        </a:p>
      </dgm:t>
    </dgm:pt>
    <dgm:pt modelId="{6B640DE4-C4F3-4A0B-B212-A65AE2354EF6}" type="parTrans" cxnId="{27E81B1F-D5A5-476A-A864-5FE5B08AFB37}">
      <dgm:prSet/>
      <dgm:spPr/>
      <dgm:t>
        <a:bodyPr/>
        <a:lstStyle/>
        <a:p>
          <a:endParaRPr lang="en-US"/>
        </a:p>
      </dgm:t>
    </dgm:pt>
    <dgm:pt modelId="{83CD67BF-C58E-4E3E-BC05-0D5EED5DA87C}" type="sibTrans" cxnId="{27E81B1F-D5A5-476A-A864-5FE5B08AFB37}">
      <dgm:prSet/>
      <dgm:spPr/>
      <dgm:t>
        <a:bodyPr/>
        <a:lstStyle/>
        <a:p>
          <a:endParaRPr lang="en-US"/>
        </a:p>
      </dgm:t>
    </dgm:pt>
    <dgm:pt modelId="{C3F08A77-5E3C-4740-B4B8-17665C31DFC6}">
      <dgm:prSet phldrT="[Text]"/>
      <dgm:spPr/>
      <dgm:t>
        <a:bodyPr/>
        <a:lstStyle/>
        <a:p>
          <a:r>
            <a:rPr lang="en-US" dirty="0"/>
            <a:t>Domain vs Data</a:t>
          </a:r>
        </a:p>
      </dgm:t>
    </dgm:pt>
    <dgm:pt modelId="{8E8A0AF9-D2DD-4ABE-B626-3E95F9336565}" type="parTrans" cxnId="{2F5C1894-E157-4490-96C0-CC1DC00C196A}">
      <dgm:prSet/>
      <dgm:spPr/>
      <dgm:t>
        <a:bodyPr/>
        <a:lstStyle/>
        <a:p>
          <a:endParaRPr lang="en-US"/>
        </a:p>
      </dgm:t>
    </dgm:pt>
    <dgm:pt modelId="{C1F90245-BF2B-43ED-933A-C78D4DC61138}" type="sibTrans" cxnId="{2F5C1894-E157-4490-96C0-CC1DC00C196A}">
      <dgm:prSet/>
      <dgm:spPr/>
      <dgm:t>
        <a:bodyPr/>
        <a:lstStyle/>
        <a:p>
          <a:endParaRPr lang="en-US"/>
        </a:p>
      </dgm:t>
    </dgm:pt>
    <dgm:pt modelId="{6B1732FF-3C87-49E4-9CF7-59AE617AFC9A}">
      <dgm:prSet phldrT="[Text]"/>
      <dgm:spPr/>
      <dgm:t>
        <a:bodyPr/>
        <a:lstStyle/>
        <a:p>
          <a:endParaRPr lang="en-US" dirty="0"/>
        </a:p>
      </dgm:t>
    </dgm:pt>
    <dgm:pt modelId="{81E7934E-FE8B-44AA-A661-4303787AE505}" type="parTrans" cxnId="{34005996-7638-4FCD-AC32-94D0D50D97FD}">
      <dgm:prSet/>
      <dgm:spPr/>
      <dgm:t>
        <a:bodyPr/>
        <a:lstStyle/>
        <a:p>
          <a:endParaRPr lang="en-US"/>
        </a:p>
      </dgm:t>
    </dgm:pt>
    <dgm:pt modelId="{375123A0-CA95-44B1-A8C4-B58C67D156E2}" type="sibTrans" cxnId="{34005996-7638-4FCD-AC32-94D0D50D97FD}">
      <dgm:prSet/>
      <dgm:spPr/>
      <dgm:t>
        <a:bodyPr/>
        <a:lstStyle/>
        <a:p>
          <a:endParaRPr lang="en-US"/>
        </a:p>
      </dgm:t>
    </dgm:pt>
    <dgm:pt modelId="{69225FC4-E9E2-4402-9A6D-000682DB7CBF}">
      <dgm:prSet phldrT="[Text]" phldr="1"/>
      <dgm:spPr/>
      <dgm:t>
        <a:bodyPr/>
        <a:lstStyle/>
        <a:p>
          <a:endParaRPr lang="en-US"/>
        </a:p>
      </dgm:t>
    </dgm:pt>
    <dgm:pt modelId="{F53872AA-1882-46F9-A871-D12BABEB3F8D}" type="parTrans" cxnId="{2175E87C-71DA-4FE3-A26E-4CE0DB6E92F7}">
      <dgm:prSet/>
      <dgm:spPr/>
      <dgm:t>
        <a:bodyPr/>
        <a:lstStyle/>
        <a:p>
          <a:endParaRPr lang="en-US"/>
        </a:p>
      </dgm:t>
    </dgm:pt>
    <dgm:pt modelId="{456FCB65-E4EF-448E-99CE-BB3585779F3D}" type="sibTrans" cxnId="{2175E87C-71DA-4FE3-A26E-4CE0DB6E92F7}">
      <dgm:prSet/>
      <dgm:spPr/>
      <dgm:t>
        <a:bodyPr/>
        <a:lstStyle/>
        <a:p>
          <a:endParaRPr lang="en-US"/>
        </a:p>
      </dgm:t>
    </dgm:pt>
    <dgm:pt modelId="{6D8229D9-7952-49A4-B249-2D9561E44FFE}">
      <dgm:prSet phldrT="[Text]" phldr="1"/>
      <dgm:spPr/>
      <dgm:t>
        <a:bodyPr/>
        <a:lstStyle/>
        <a:p>
          <a:endParaRPr lang="en-US"/>
        </a:p>
      </dgm:t>
    </dgm:pt>
    <dgm:pt modelId="{B32216BC-0676-4F2B-A678-B58B8C2C33AC}" type="parTrans" cxnId="{C9D13D26-9362-4714-A3D4-EA34B8A0C107}">
      <dgm:prSet/>
      <dgm:spPr/>
      <dgm:t>
        <a:bodyPr/>
        <a:lstStyle/>
        <a:p>
          <a:endParaRPr lang="en-US"/>
        </a:p>
      </dgm:t>
    </dgm:pt>
    <dgm:pt modelId="{F46CE68B-8371-4EBA-8DF3-544799E9902F}" type="sibTrans" cxnId="{C9D13D26-9362-4714-A3D4-EA34B8A0C107}">
      <dgm:prSet/>
      <dgm:spPr/>
      <dgm:t>
        <a:bodyPr/>
        <a:lstStyle/>
        <a:p>
          <a:endParaRPr lang="en-US"/>
        </a:p>
      </dgm:t>
    </dgm:pt>
    <dgm:pt modelId="{37F04975-9075-4F49-8769-77EECA9E4705}">
      <dgm:prSet phldrT="[Text]" phldr="1"/>
      <dgm:spPr/>
      <dgm:t>
        <a:bodyPr/>
        <a:lstStyle/>
        <a:p>
          <a:endParaRPr lang="en-US"/>
        </a:p>
      </dgm:t>
    </dgm:pt>
    <dgm:pt modelId="{2011E834-9284-47E3-9B9E-A55D0C486090}" type="parTrans" cxnId="{A27D0284-F251-480B-8EF6-276EC6885A06}">
      <dgm:prSet/>
      <dgm:spPr/>
      <dgm:t>
        <a:bodyPr/>
        <a:lstStyle/>
        <a:p>
          <a:endParaRPr lang="en-US"/>
        </a:p>
      </dgm:t>
    </dgm:pt>
    <dgm:pt modelId="{EE8450B4-7CAF-4D72-879C-11C6859F7AA8}" type="sibTrans" cxnId="{A27D0284-F251-480B-8EF6-276EC6885A06}">
      <dgm:prSet/>
      <dgm:spPr/>
      <dgm:t>
        <a:bodyPr/>
        <a:lstStyle/>
        <a:p>
          <a:endParaRPr lang="en-US"/>
        </a:p>
      </dgm:t>
    </dgm:pt>
    <dgm:pt modelId="{5A27B628-AEDA-4E87-9309-2C666AFAD660}">
      <dgm:prSet phldrT="[Text]" phldr="1"/>
      <dgm:spPr/>
      <dgm:t>
        <a:bodyPr/>
        <a:lstStyle/>
        <a:p>
          <a:endParaRPr lang="en-US"/>
        </a:p>
      </dgm:t>
    </dgm:pt>
    <dgm:pt modelId="{5980FF4C-84E3-4563-A97F-CD77A21AF377}" type="parTrans" cxnId="{2BDC12B0-6677-4FC0-9D6F-05723067A3FA}">
      <dgm:prSet/>
      <dgm:spPr/>
      <dgm:t>
        <a:bodyPr/>
        <a:lstStyle/>
        <a:p>
          <a:endParaRPr lang="en-US"/>
        </a:p>
      </dgm:t>
    </dgm:pt>
    <dgm:pt modelId="{B1FACA74-4C33-44F0-A702-E7675E467510}" type="sibTrans" cxnId="{2BDC12B0-6677-4FC0-9D6F-05723067A3FA}">
      <dgm:prSet/>
      <dgm:spPr/>
      <dgm:t>
        <a:bodyPr/>
        <a:lstStyle/>
        <a:p>
          <a:endParaRPr lang="en-US"/>
        </a:p>
      </dgm:t>
    </dgm:pt>
    <dgm:pt modelId="{21EA37B7-7117-4767-972F-4B9B6907C332}">
      <dgm:prSet phldrT="[Text]" phldr="1"/>
      <dgm:spPr/>
      <dgm:t>
        <a:bodyPr/>
        <a:lstStyle/>
        <a:p>
          <a:endParaRPr lang="en-US"/>
        </a:p>
      </dgm:t>
    </dgm:pt>
    <dgm:pt modelId="{33476B50-A0C2-432D-A16D-ECD871A3A9E4}" type="parTrans" cxnId="{0DB2E183-8130-4004-81F5-E184C467B51E}">
      <dgm:prSet/>
      <dgm:spPr/>
      <dgm:t>
        <a:bodyPr/>
        <a:lstStyle/>
        <a:p>
          <a:endParaRPr lang="en-US"/>
        </a:p>
      </dgm:t>
    </dgm:pt>
    <dgm:pt modelId="{4F80E0C7-B16D-4876-A364-359F479533A2}" type="sibTrans" cxnId="{0DB2E183-8130-4004-81F5-E184C467B51E}">
      <dgm:prSet/>
      <dgm:spPr/>
      <dgm:t>
        <a:bodyPr/>
        <a:lstStyle/>
        <a:p>
          <a:endParaRPr lang="en-US"/>
        </a:p>
      </dgm:t>
    </dgm:pt>
    <dgm:pt modelId="{F02000A6-F626-4F04-B06D-CBC0A7D4608B}">
      <dgm:prSet phldrT="[Text]"/>
      <dgm:spPr/>
      <dgm:t>
        <a:bodyPr/>
        <a:lstStyle/>
        <a:p>
          <a:r>
            <a:rPr lang="en-US" dirty="0"/>
            <a:t>Global vs Units</a:t>
          </a:r>
        </a:p>
      </dgm:t>
    </dgm:pt>
    <dgm:pt modelId="{C67F9FC3-75B8-44D7-A8CE-DD8EFDD0802B}" type="parTrans" cxnId="{AE57BD87-8584-4431-AA0B-B501E89E0365}">
      <dgm:prSet/>
      <dgm:spPr/>
      <dgm:t>
        <a:bodyPr/>
        <a:lstStyle/>
        <a:p>
          <a:endParaRPr lang="en-US"/>
        </a:p>
      </dgm:t>
    </dgm:pt>
    <dgm:pt modelId="{18128789-C153-49DA-816D-0ACF254CD919}" type="sibTrans" cxnId="{AE57BD87-8584-4431-AA0B-B501E89E0365}">
      <dgm:prSet/>
      <dgm:spPr/>
      <dgm:t>
        <a:bodyPr/>
        <a:lstStyle/>
        <a:p>
          <a:endParaRPr lang="en-US"/>
        </a:p>
      </dgm:t>
    </dgm:pt>
    <dgm:pt modelId="{70F8E64B-3513-45EC-AD13-ECF6126D4089}" type="pres">
      <dgm:prSet presAssocID="{EA9F7396-3071-45A8-A189-39855016911F}" presName="Name0" presStyleCnt="0">
        <dgm:presLayoutVars>
          <dgm:chMax val="1"/>
          <dgm:dir/>
          <dgm:animLvl val="ctr"/>
          <dgm:resizeHandles val="exact"/>
        </dgm:presLayoutVars>
      </dgm:prSet>
      <dgm:spPr/>
    </dgm:pt>
    <dgm:pt modelId="{EBB7506F-4F70-433D-B027-DF9541C905F7}" type="pres">
      <dgm:prSet presAssocID="{D1715E9D-A5A6-4AD3-AB52-68CDD602825F}" presName="centerShape" presStyleLbl="node0" presStyleIdx="0" presStyleCnt="1" custScaleX="95108" custScaleY="98217"/>
      <dgm:spPr/>
    </dgm:pt>
    <dgm:pt modelId="{3B338419-F673-4EC0-BC21-73D1F51FC892}" type="pres">
      <dgm:prSet presAssocID="{9ACCD0A8-45A4-4264-8B9C-9D32093F1FD7}" presName="node" presStyleLbl="node1" presStyleIdx="0" presStyleCnt="3">
        <dgm:presLayoutVars>
          <dgm:bulletEnabled val="1"/>
        </dgm:presLayoutVars>
      </dgm:prSet>
      <dgm:spPr/>
    </dgm:pt>
    <dgm:pt modelId="{3E1C3A46-9324-4AC6-8C32-82C164D5F8A6}" type="pres">
      <dgm:prSet presAssocID="{9ACCD0A8-45A4-4264-8B9C-9D32093F1FD7}" presName="dummy" presStyleCnt="0"/>
      <dgm:spPr/>
    </dgm:pt>
    <dgm:pt modelId="{E18555C2-B19B-49DF-AED4-B173E508D0C6}" type="pres">
      <dgm:prSet presAssocID="{83CD67BF-C58E-4E3E-BC05-0D5EED5DA87C}" presName="sibTrans" presStyleLbl="sibTrans2D1" presStyleIdx="0" presStyleCnt="3"/>
      <dgm:spPr/>
    </dgm:pt>
    <dgm:pt modelId="{9610AB3F-F091-4190-9159-92652773BD12}" type="pres">
      <dgm:prSet presAssocID="{C3F08A77-5E3C-4740-B4B8-17665C31DFC6}" presName="node" presStyleLbl="node1" presStyleIdx="1" presStyleCnt="3">
        <dgm:presLayoutVars>
          <dgm:bulletEnabled val="1"/>
        </dgm:presLayoutVars>
      </dgm:prSet>
      <dgm:spPr/>
    </dgm:pt>
    <dgm:pt modelId="{32E647AD-1F58-48DF-8623-C55FB65CFCBA}" type="pres">
      <dgm:prSet presAssocID="{C3F08A77-5E3C-4740-B4B8-17665C31DFC6}" presName="dummy" presStyleCnt="0"/>
      <dgm:spPr/>
    </dgm:pt>
    <dgm:pt modelId="{C357CFAB-7446-4DB1-B166-4D089F038DA6}" type="pres">
      <dgm:prSet presAssocID="{C1F90245-BF2B-43ED-933A-C78D4DC61138}" presName="sibTrans" presStyleLbl="sibTrans2D1" presStyleIdx="1" presStyleCnt="3"/>
      <dgm:spPr/>
    </dgm:pt>
    <dgm:pt modelId="{62A1D5F1-DA75-4471-A381-6D6AEC53DBBE}" type="pres">
      <dgm:prSet presAssocID="{F02000A6-F626-4F04-B06D-CBC0A7D4608B}" presName="node" presStyleLbl="node1" presStyleIdx="2" presStyleCnt="3">
        <dgm:presLayoutVars>
          <dgm:bulletEnabled val="1"/>
        </dgm:presLayoutVars>
      </dgm:prSet>
      <dgm:spPr/>
    </dgm:pt>
    <dgm:pt modelId="{7C615E80-51B5-4558-9C13-CCEEDCFEA6CB}" type="pres">
      <dgm:prSet presAssocID="{F02000A6-F626-4F04-B06D-CBC0A7D4608B}" presName="dummy" presStyleCnt="0"/>
      <dgm:spPr/>
    </dgm:pt>
    <dgm:pt modelId="{622165B1-5139-4D66-BCA9-FA9216DB73C5}" type="pres">
      <dgm:prSet presAssocID="{18128789-C153-49DA-816D-0ACF254CD919}" presName="sibTrans" presStyleLbl="sibTrans2D1" presStyleIdx="2" presStyleCnt="3"/>
      <dgm:spPr/>
    </dgm:pt>
  </dgm:ptLst>
  <dgm:cxnLst>
    <dgm:cxn modelId="{F0829017-AB08-4BA7-A6FA-42F0F7AD3F09}" type="presOf" srcId="{C3F08A77-5E3C-4740-B4B8-17665C31DFC6}" destId="{9610AB3F-F091-4190-9159-92652773BD12}" srcOrd="0" destOrd="0" presId="urn:microsoft.com/office/officeart/2005/8/layout/radial6"/>
    <dgm:cxn modelId="{003E031C-54C0-4F0A-848E-B121520BCE55}" type="presOf" srcId="{F02000A6-F626-4F04-B06D-CBC0A7D4608B}" destId="{62A1D5F1-DA75-4471-A381-6D6AEC53DBBE}" srcOrd="0" destOrd="0" presId="urn:microsoft.com/office/officeart/2005/8/layout/radial6"/>
    <dgm:cxn modelId="{27E81B1F-D5A5-476A-A864-5FE5B08AFB37}" srcId="{D1715E9D-A5A6-4AD3-AB52-68CDD602825F}" destId="{9ACCD0A8-45A4-4264-8B9C-9D32093F1FD7}" srcOrd="0" destOrd="0" parTransId="{6B640DE4-C4F3-4A0B-B212-A65AE2354EF6}" sibTransId="{83CD67BF-C58E-4E3E-BC05-0D5EED5DA87C}"/>
    <dgm:cxn modelId="{C9D13D26-9362-4714-A3D4-EA34B8A0C107}" srcId="{6B1732FF-3C87-49E4-9CF7-59AE617AFC9A}" destId="{6D8229D9-7952-49A4-B249-2D9561E44FFE}" srcOrd="1" destOrd="0" parTransId="{B32216BC-0676-4F2B-A678-B58B8C2C33AC}" sibTransId="{F46CE68B-8371-4EBA-8DF3-544799E9902F}"/>
    <dgm:cxn modelId="{6E29F32D-E0F8-4C5D-A15E-22564B8FB8DE}" type="presOf" srcId="{18128789-C153-49DA-816D-0ACF254CD919}" destId="{622165B1-5139-4D66-BCA9-FA9216DB73C5}" srcOrd="0" destOrd="0" presId="urn:microsoft.com/office/officeart/2005/8/layout/radial6"/>
    <dgm:cxn modelId="{62B5CD75-AF01-42F7-97F7-46CFA084C9B5}" srcId="{EA9F7396-3071-45A8-A189-39855016911F}" destId="{D1715E9D-A5A6-4AD3-AB52-68CDD602825F}" srcOrd="0" destOrd="0" parTransId="{6B34E345-39C7-467E-8DA3-204B2283399A}" sibTransId="{20918B2A-5656-42D0-BF6A-D82B30657AB2}"/>
    <dgm:cxn modelId="{2175E87C-71DA-4FE3-A26E-4CE0DB6E92F7}" srcId="{6B1732FF-3C87-49E4-9CF7-59AE617AFC9A}" destId="{69225FC4-E9E2-4402-9A6D-000682DB7CBF}" srcOrd="0" destOrd="0" parTransId="{F53872AA-1882-46F9-A871-D12BABEB3F8D}" sibTransId="{456FCB65-E4EF-448E-99CE-BB3585779F3D}"/>
    <dgm:cxn modelId="{0DB2E183-8130-4004-81F5-E184C467B51E}" srcId="{37F04975-9075-4F49-8769-77EECA9E4705}" destId="{21EA37B7-7117-4767-972F-4B9B6907C332}" srcOrd="1" destOrd="0" parTransId="{33476B50-A0C2-432D-A16D-ECD871A3A9E4}" sibTransId="{4F80E0C7-B16D-4876-A364-359F479533A2}"/>
    <dgm:cxn modelId="{A27D0284-F251-480B-8EF6-276EC6885A06}" srcId="{EA9F7396-3071-45A8-A189-39855016911F}" destId="{37F04975-9075-4F49-8769-77EECA9E4705}" srcOrd="2" destOrd="0" parTransId="{2011E834-9284-47E3-9B9E-A55D0C486090}" sibTransId="{EE8450B4-7CAF-4D72-879C-11C6859F7AA8}"/>
    <dgm:cxn modelId="{AE57BD87-8584-4431-AA0B-B501E89E0365}" srcId="{D1715E9D-A5A6-4AD3-AB52-68CDD602825F}" destId="{F02000A6-F626-4F04-B06D-CBC0A7D4608B}" srcOrd="2" destOrd="0" parTransId="{C67F9FC3-75B8-44D7-A8CE-DD8EFDD0802B}" sibTransId="{18128789-C153-49DA-816D-0ACF254CD919}"/>
    <dgm:cxn modelId="{2F5C1894-E157-4490-96C0-CC1DC00C196A}" srcId="{D1715E9D-A5A6-4AD3-AB52-68CDD602825F}" destId="{C3F08A77-5E3C-4740-B4B8-17665C31DFC6}" srcOrd="1" destOrd="0" parTransId="{8E8A0AF9-D2DD-4ABE-B626-3E95F9336565}" sibTransId="{C1F90245-BF2B-43ED-933A-C78D4DC61138}"/>
    <dgm:cxn modelId="{34005996-7638-4FCD-AC32-94D0D50D97FD}" srcId="{EA9F7396-3071-45A8-A189-39855016911F}" destId="{6B1732FF-3C87-49E4-9CF7-59AE617AFC9A}" srcOrd="1" destOrd="0" parTransId="{81E7934E-FE8B-44AA-A661-4303787AE505}" sibTransId="{375123A0-CA95-44B1-A8C4-B58C67D156E2}"/>
    <dgm:cxn modelId="{1A81CC9D-AFEE-4A3E-8946-55ED2D5DA957}" type="presOf" srcId="{EA9F7396-3071-45A8-A189-39855016911F}" destId="{70F8E64B-3513-45EC-AD13-ECF6126D4089}" srcOrd="0" destOrd="0" presId="urn:microsoft.com/office/officeart/2005/8/layout/radial6"/>
    <dgm:cxn modelId="{E1F124A8-3EEA-4406-8223-1A98504B347C}" type="presOf" srcId="{9ACCD0A8-45A4-4264-8B9C-9D32093F1FD7}" destId="{3B338419-F673-4EC0-BC21-73D1F51FC892}" srcOrd="0" destOrd="0" presId="urn:microsoft.com/office/officeart/2005/8/layout/radial6"/>
    <dgm:cxn modelId="{2BDC12B0-6677-4FC0-9D6F-05723067A3FA}" srcId="{37F04975-9075-4F49-8769-77EECA9E4705}" destId="{5A27B628-AEDA-4E87-9309-2C666AFAD660}" srcOrd="0" destOrd="0" parTransId="{5980FF4C-84E3-4563-A97F-CD77A21AF377}" sibTransId="{B1FACA74-4C33-44F0-A702-E7675E467510}"/>
    <dgm:cxn modelId="{BD939AC4-818C-4758-936E-AAF779CC67D1}" type="presOf" srcId="{C1F90245-BF2B-43ED-933A-C78D4DC61138}" destId="{C357CFAB-7446-4DB1-B166-4D089F038DA6}" srcOrd="0" destOrd="0" presId="urn:microsoft.com/office/officeart/2005/8/layout/radial6"/>
    <dgm:cxn modelId="{85568DC5-66F6-4815-88CA-4E64BD411210}" type="presOf" srcId="{D1715E9D-A5A6-4AD3-AB52-68CDD602825F}" destId="{EBB7506F-4F70-433D-B027-DF9541C905F7}" srcOrd="0" destOrd="0" presId="urn:microsoft.com/office/officeart/2005/8/layout/radial6"/>
    <dgm:cxn modelId="{FB5D6BED-D9DE-4E99-8207-F35B8F30AC02}" type="presOf" srcId="{83CD67BF-C58E-4E3E-BC05-0D5EED5DA87C}" destId="{E18555C2-B19B-49DF-AED4-B173E508D0C6}" srcOrd="0" destOrd="0" presId="urn:microsoft.com/office/officeart/2005/8/layout/radial6"/>
    <dgm:cxn modelId="{78A50D26-1451-488B-8889-0850B215BE62}" type="presParOf" srcId="{70F8E64B-3513-45EC-AD13-ECF6126D4089}" destId="{EBB7506F-4F70-433D-B027-DF9541C905F7}" srcOrd="0" destOrd="0" presId="urn:microsoft.com/office/officeart/2005/8/layout/radial6"/>
    <dgm:cxn modelId="{4B977D54-04AB-4700-8BC6-AD0237CE6F6B}" type="presParOf" srcId="{70F8E64B-3513-45EC-AD13-ECF6126D4089}" destId="{3B338419-F673-4EC0-BC21-73D1F51FC892}" srcOrd="1" destOrd="0" presId="urn:microsoft.com/office/officeart/2005/8/layout/radial6"/>
    <dgm:cxn modelId="{01B80CAC-BDD9-448B-953E-ECE7660C132A}" type="presParOf" srcId="{70F8E64B-3513-45EC-AD13-ECF6126D4089}" destId="{3E1C3A46-9324-4AC6-8C32-82C164D5F8A6}" srcOrd="2" destOrd="0" presId="urn:microsoft.com/office/officeart/2005/8/layout/radial6"/>
    <dgm:cxn modelId="{30C67D2B-A6CD-45E9-8ED8-59A98C3CB6C2}" type="presParOf" srcId="{70F8E64B-3513-45EC-AD13-ECF6126D4089}" destId="{E18555C2-B19B-49DF-AED4-B173E508D0C6}" srcOrd="3" destOrd="0" presId="urn:microsoft.com/office/officeart/2005/8/layout/radial6"/>
    <dgm:cxn modelId="{BC267439-04B0-4739-A07E-0279FBDAFA59}" type="presParOf" srcId="{70F8E64B-3513-45EC-AD13-ECF6126D4089}" destId="{9610AB3F-F091-4190-9159-92652773BD12}" srcOrd="4" destOrd="0" presId="urn:microsoft.com/office/officeart/2005/8/layout/radial6"/>
    <dgm:cxn modelId="{CEFE3092-7D9E-4A46-8AFE-1D564E0788C7}" type="presParOf" srcId="{70F8E64B-3513-45EC-AD13-ECF6126D4089}" destId="{32E647AD-1F58-48DF-8623-C55FB65CFCBA}" srcOrd="5" destOrd="0" presId="urn:microsoft.com/office/officeart/2005/8/layout/radial6"/>
    <dgm:cxn modelId="{CC1DE6A8-E006-4AAD-8F2D-CDD84955DB3B}" type="presParOf" srcId="{70F8E64B-3513-45EC-AD13-ECF6126D4089}" destId="{C357CFAB-7446-4DB1-B166-4D089F038DA6}" srcOrd="6" destOrd="0" presId="urn:microsoft.com/office/officeart/2005/8/layout/radial6"/>
    <dgm:cxn modelId="{0A549171-1568-4764-87E6-34D1E1812186}" type="presParOf" srcId="{70F8E64B-3513-45EC-AD13-ECF6126D4089}" destId="{62A1D5F1-DA75-4471-A381-6D6AEC53DBBE}" srcOrd="7" destOrd="0" presId="urn:microsoft.com/office/officeart/2005/8/layout/radial6"/>
    <dgm:cxn modelId="{F263BA6B-B311-433C-9690-D1F416479E00}" type="presParOf" srcId="{70F8E64B-3513-45EC-AD13-ECF6126D4089}" destId="{7C615E80-51B5-4558-9C13-CCEEDCFEA6CB}" srcOrd="8" destOrd="0" presId="urn:microsoft.com/office/officeart/2005/8/layout/radial6"/>
    <dgm:cxn modelId="{85C44E46-FB99-455B-A220-34AF6B530EFC}" type="presParOf" srcId="{70F8E64B-3513-45EC-AD13-ECF6126D4089}" destId="{622165B1-5139-4D66-BCA9-FA9216DB73C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9F7396-3071-45A8-A189-39855016911F}" type="doc">
      <dgm:prSet loTypeId="urn:microsoft.com/office/officeart/2005/8/layout/radial6" loCatId="relationship" qsTypeId="urn:microsoft.com/office/officeart/2005/8/quickstyle/simple2" qsCatId="simple" csTypeId="urn:microsoft.com/office/officeart/2005/8/colors/colorful1" csCatId="colorful" phldr="1"/>
      <dgm:spPr/>
      <dgm:t>
        <a:bodyPr/>
        <a:lstStyle/>
        <a:p>
          <a:endParaRPr lang="en-US"/>
        </a:p>
      </dgm:t>
    </dgm:pt>
    <dgm:pt modelId="{D1715E9D-A5A6-4AD3-AB52-68CDD602825F}">
      <dgm:prSet phldrT="[Text]"/>
      <dgm:spPr/>
      <dgm:t>
        <a:bodyPr/>
        <a:lstStyle/>
        <a:p>
          <a:endParaRPr lang="en-US" dirty="0"/>
        </a:p>
      </dgm:t>
    </dgm:pt>
    <dgm:pt modelId="{6B34E345-39C7-467E-8DA3-204B2283399A}" type="parTrans" cxnId="{62B5CD75-AF01-42F7-97F7-46CFA084C9B5}">
      <dgm:prSet/>
      <dgm:spPr/>
      <dgm:t>
        <a:bodyPr/>
        <a:lstStyle/>
        <a:p>
          <a:endParaRPr lang="en-US"/>
        </a:p>
      </dgm:t>
    </dgm:pt>
    <dgm:pt modelId="{20918B2A-5656-42D0-BF6A-D82B30657AB2}" type="sibTrans" cxnId="{62B5CD75-AF01-42F7-97F7-46CFA084C9B5}">
      <dgm:prSet/>
      <dgm:spPr/>
      <dgm:t>
        <a:bodyPr/>
        <a:lstStyle/>
        <a:p>
          <a:endParaRPr lang="en-US"/>
        </a:p>
      </dgm:t>
    </dgm:pt>
    <dgm:pt modelId="{9ACCD0A8-45A4-4264-8B9C-9D32093F1FD7}">
      <dgm:prSet phldrT="[Text]"/>
      <dgm:spPr/>
      <dgm:t>
        <a:bodyPr/>
        <a:lstStyle/>
        <a:p>
          <a:r>
            <a:rPr lang="en-US" dirty="0"/>
            <a:t>Static or Dynamic</a:t>
          </a:r>
        </a:p>
      </dgm:t>
    </dgm:pt>
    <dgm:pt modelId="{6B640DE4-C4F3-4A0B-B212-A65AE2354EF6}" type="parTrans" cxnId="{27E81B1F-D5A5-476A-A864-5FE5B08AFB37}">
      <dgm:prSet/>
      <dgm:spPr/>
      <dgm:t>
        <a:bodyPr/>
        <a:lstStyle/>
        <a:p>
          <a:endParaRPr lang="en-US"/>
        </a:p>
      </dgm:t>
    </dgm:pt>
    <dgm:pt modelId="{83CD67BF-C58E-4E3E-BC05-0D5EED5DA87C}" type="sibTrans" cxnId="{27E81B1F-D5A5-476A-A864-5FE5B08AFB37}">
      <dgm:prSet/>
      <dgm:spPr/>
      <dgm:t>
        <a:bodyPr/>
        <a:lstStyle/>
        <a:p>
          <a:endParaRPr lang="en-US"/>
        </a:p>
      </dgm:t>
    </dgm:pt>
    <dgm:pt modelId="{C3F08A77-5E3C-4740-B4B8-17665C31DFC6}">
      <dgm:prSet phldrT="[Text]"/>
      <dgm:spPr/>
      <dgm:t>
        <a:bodyPr/>
        <a:lstStyle/>
        <a:p>
          <a:r>
            <a:rPr lang="en-US" dirty="0"/>
            <a:t>Domain vs Data</a:t>
          </a:r>
        </a:p>
      </dgm:t>
    </dgm:pt>
    <dgm:pt modelId="{8E8A0AF9-D2DD-4ABE-B626-3E95F9336565}" type="parTrans" cxnId="{2F5C1894-E157-4490-96C0-CC1DC00C196A}">
      <dgm:prSet/>
      <dgm:spPr/>
      <dgm:t>
        <a:bodyPr/>
        <a:lstStyle/>
        <a:p>
          <a:endParaRPr lang="en-US"/>
        </a:p>
      </dgm:t>
    </dgm:pt>
    <dgm:pt modelId="{C1F90245-BF2B-43ED-933A-C78D4DC61138}" type="sibTrans" cxnId="{2F5C1894-E157-4490-96C0-CC1DC00C196A}">
      <dgm:prSet/>
      <dgm:spPr/>
      <dgm:t>
        <a:bodyPr/>
        <a:lstStyle/>
        <a:p>
          <a:endParaRPr lang="en-US"/>
        </a:p>
      </dgm:t>
    </dgm:pt>
    <dgm:pt modelId="{6B1732FF-3C87-49E4-9CF7-59AE617AFC9A}">
      <dgm:prSet phldrT="[Text]"/>
      <dgm:spPr/>
      <dgm:t>
        <a:bodyPr/>
        <a:lstStyle/>
        <a:p>
          <a:endParaRPr lang="en-US" dirty="0"/>
        </a:p>
      </dgm:t>
    </dgm:pt>
    <dgm:pt modelId="{81E7934E-FE8B-44AA-A661-4303787AE505}" type="parTrans" cxnId="{34005996-7638-4FCD-AC32-94D0D50D97FD}">
      <dgm:prSet/>
      <dgm:spPr/>
      <dgm:t>
        <a:bodyPr/>
        <a:lstStyle/>
        <a:p>
          <a:endParaRPr lang="en-US"/>
        </a:p>
      </dgm:t>
    </dgm:pt>
    <dgm:pt modelId="{375123A0-CA95-44B1-A8C4-B58C67D156E2}" type="sibTrans" cxnId="{34005996-7638-4FCD-AC32-94D0D50D97FD}">
      <dgm:prSet/>
      <dgm:spPr/>
      <dgm:t>
        <a:bodyPr/>
        <a:lstStyle/>
        <a:p>
          <a:endParaRPr lang="en-US"/>
        </a:p>
      </dgm:t>
    </dgm:pt>
    <dgm:pt modelId="{69225FC4-E9E2-4402-9A6D-000682DB7CBF}">
      <dgm:prSet phldrT="[Text]" phldr="1"/>
      <dgm:spPr/>
      <dgm:t>
        <a:bodyPr/>
        <a:lstStyle/>
        <a:p>
          <a:endParaRPr lang="en-US"/>
        </a:p>
      </dgm:t>
    </dgm:pt>
    <dgm:pt modelId="{F53872AA-1882-46F9-A871-D12BABEB3F8D}" type="parTrans" cxnId="{2175E87C-71DA-4FE3-A26E-4CE0DB6E92F7}">
      <dgm:prSet/>
      <dgm:spPr/>
      <dgm:t>
        <a:bodyPr/>
        <a:lstStyle/>
        <a:p>
          <a:endParaRPr lang="en-US"/>
        </a:p>
      </dgm:t>
    </dgm:pt>
    <dgm:pt modelId="{456FCB65-E4EF-448E-99CE-BB3585779F3D}" type="sibTrans" cxnId="{2175E87C-71DA-4FE3-A26E-4CE0DB6E92F7}">
      <dgm:prSet/>
      <dgm:spPr/>
      <dgm:t>
        <a:bodyPr/>
        <a:lstStyle/>
        <a:p>
          <a:endParaRPr lang="en-US"/>
        </a:p>
      </dgm:t>
    </dgm:pt>
    <dgm:pt modelId="{6D8229D9-7952-49A4-B249-2D9561E44FFE}">
      <dgm:prSet phldrT="[Text]" phldr="1"/>
      <dgm:spPr/>
      <dgm:t>
        <a:bodyPr/>
        <a:lstStyle/>
        <a:p>
          <a:endParaRPr lang="en-US"/>
        </a:p>
      </dgm:t>
    </dgm:pt>
    <dgm:pt modelId="{B32216BC-0676-4F2B-A678-B58B8C2C33AC}" type="parTrans" cxnId="{C9D13D26-9362-4714-A3D4-EA34B8A0C107}">
      <dgm:prSet/>
      <dgm:spPr/>
      <dgm:t>
        <a:bodyPr/>
        <a:lstStyle/>
        <a:p>
          <a:endParaRPr lang="en-US"/>
        </a:p>
      </dgm:t>
    </dgm:pt>
    <dgm:pt modelId="{F46CE68B-8371-4EBA-8DF3-544799E9902F}" type="sibTrans" cxnId="{C9D13D26-9362-4714-A3D4-EA34B8A0C107}">
      <dgm:prSet/>
      <dgm:spPr/>
      <dgm:t>
        <a:bodyPr/>
        <a:lstStyle/>
        <a:p>
          <a:endParaRPr lang="en-US"/>
        </a:p>
      </dgm:t>
    </dgm:pt>
    <dgm:pt modelId="{37F04975-9075-4F49-8769-77EECA9E4705}">
      <dgm:prSet phldrT="[Text]" phldr="1"/>
      <dgm:spPr/>
      <dgm:t>
        <a:bodyPr/>
        <a:lstStyle/>
        <a:p>
          <a:endParaRPr lang="en-US"/>
        </a:p>
      </dgm:t>
    </dgm:pt>
    <dgm:pt modelId="{2011E834-9284-47E3-9B9E-A55D0C486090}" type="parTrans" cxnId="{A27D0284-F251-480B-8EF6-276EC6885A06}">
      <dgm:prSet/>
      <dgm:spPr/>
      <dgm:t>
        <a:bodyPr/>
        <a:lstStyle/>
        <a:p>
          <a:endParaRPr lang="en-US"/>
        </a:p>
      </dgm:t>
    </dgm:pt>
    <dgm:pt modelId="{EE8450B4-7CAF-4D72-879C-11C6859F7AA8}" type="sibTrans" cxnId="{A27D0284-F251-480B-8EF6-276EC6885A06}">
      <dgm:prSet/>
      <dgm:spPr/>
      <dgm:t>
        <a:bodyPr/>
        <a:lstStyle/>
        <a:p>
          <a:endParaRPr lang="en-US"/>
        </a:p>
      </dgm:t>
    </dgm:pt>
    <dgm:pt modelId="{5A27B628-AEDA-4E87-9309-2C666AFAD660}">
      <dgm:prSet phldrT="[Text]" phldr="1"/>
      <dgm:spPr/>
      <dgm:t>
        <a:bodyPr/>
        <a:lstStyle/>
        <a:p>
          <a:endParaRPr lang="en-US"/>
        </a:p>
      </dgm:t>
    </dgm:pt>
    <dgm:pt modelId="{5980FF4C-84E3-4563-A97F-CD77A21AF377}" type="parTrans" cxnId="{2BDC12B0-6677-4FC0-9D6F-05723067A3FA}">
      <dgm:prSet/>
      <dgm:spPr/>
      <dgm:t>
        <a:bodyPr/>
        <a:lstStyle/>
        <a:p>
          <a:endParaRPr lang="en-US"/>
        </a:p>
      </dgm:t>
    </dgm:pt>
    <dgm:pt modelId="{B1FACA74-4C33-44F0-A702-E7675E467510}" type="sibTrans" cxnId="{2BDC12B0-6677-4FC0-9D6F-05723067A3FA}">
      <dgm:prSet/>
      <dgm:spPr/>
      <dgm:t>
        <a:bodyPr/>
        <a:lstStyle/>
        <a:p>
          <a:endParaRPr lang="en-US"/>
        </a:p>
      </dgm:t>
    </dgm:pt>
    <dgm:pt modelId="{21EA37B7-7117-4767-972F-4B9B6907C332}">
      <dgm:prSet phldrT="[Text]" phldr="1"/>
      <dgm:spPr/>
      <dgm:t>
        <a:bodyPr/>
        <a:lstStyle/>
        <a:p>
          <a:endParaRPr lang="en-US"/>
        </a:p>
      </dgm:t>
    </dgm:pt>
    <dgm:pt modelId="{33476B50-A0C2-432D-A16D-ECD871A3A9E4}" type="parTrans" cxnId="{0DB2E183-8130-4004-81F5-E184C467B51E}">
      <dgm:prSet/>
      <dgm:spPr/>
      <dgm:t>
        <a:bodyPr/>
        <a:lstStyle/>
        <a:p>
          <a:endParaRPr lang="en-US"/>
        </a:p>
      </dgm:t>
    </dgm:pt>
    <dgm:pt modelId="{4F80E0C7-B16D-4876-A364-359F479533A2}" type="sibTrans" cxnId="{0DB2E183-8130-4004-81F5-E184C467B51E}">
      <dgm:prSet/>
      <dgm:spPr/>
      <dgm:t>
        <a:bodyPr/>
        <a:lstStyle/>
        <a:p>
          <a:endParaRPr lang="en-US"/>
        </a:p>
      </dgm:t>
    </dgm:pt>
    <dgm:pt modelId="{F02000A6-F626-4F04-B06D-CBC0A7D4608B}">
      <dgm:prSet phldrT="[Text]"/>
      <dgm:spPr/>
      <dgm:t>
        <a:bodyPr/>
        <a:lstStyle/>
        <a:p>
          <a:r>
            <a:rPr lang="en-US" dirty="0"/>
            <a:t>Global vs Units</a:t>
          </a:r>
        </a:p>
      </dgm:t>
    </dgm:pt>
    <dgm:pt modelId="{C67F9FC3-75B8-44D7-A8CE-DD8EFDD0802B}" type="parTrans" cxnId="{AE57BD87-8584-4431-AA0B-B501E89E0365}">
      <dgm:prSet/>
      <dgm:spPr/>
      <dgm:t>
        <a:bodyPr/>
        <a:lstStyle/>
        <a:p>
          <a:endParaRPr lang="en-US"/>
        </a:p>
      </dgm:t>
    </dgm:pt>
    <dgm:pt modelId="{18128789-C153-49DA-816D-0ACF254CD919}" type="sibTrans" cxnId="{AE57BD87-8584-4431-AA0B-B501E89E0365}">
      <dgm:prSet/>
      <dgm:spPr/>
      <dgm:t>
        <a:bodyPr/>
        <a:lstStyle/>
        <a:p>
          <a:endParaRPr lang="en-US"/>
        </a:p>
      </dgm:t>
    </dgm:pt>
    <dgm:pt modelId="{70F8E64B-3513-45EC-AD13-ECF6126D4089}" type="pres">
      <dgm:prSet presAssocID="{EA9F7396-3071-45A8-A189-39855016911F}" presName="Name0" presStyleCnt="0">
        <dgm:presLayoutVars>
          <dgm:chMax val="1"/>
          <dgm:dir/>
          <dgm:animLvl val="ctr"/>
          <dgm:resizeHandles val="exact"/>
        </dgm:presLayoutVars>
      </dgm:prSet>
      <dgm:spPr/>
    </dgm:pt>
    <dgm:pt modelId="{EBB7506F-4F70-433D-B027-DF9541C905F7}" type="pres">
      <dgm:prSet presAssocID="{D1715E9D-A5A6-4AD3-AB52-68CDD602825F}" presName="centerShape" presStyleLbl="node0" presStyleIdx="0" presStyleCnt="1" custScaleX="95108" custScaleY="98217"/>
      <dgm:spPr/>
    </dgm:pt>
    <dgm:pt modelId="{3B338419-F673-4EC0-BC21-73D1F51FC892}" type="pres">
      <dgm:prSet presAssocID="{9ACCD0A8-45A4-4264-8B9C-9D32093F1FD7}" presName="node" presStyleLbl="node1" presStyleIdx="0" presStyleCnt="3">
        <dgm:presLayoutVars>
          <dgm:bulletEnabled val="1"/>
        </dgm:presLayoutVars>
      </dgm:prSet>
      <dgm:spPr/>
    </dgm:pt>
    <dgm:pt modelId="{3E1C3A46-9324-4AC6-8C32-82C164D5F8A6}" type="pres">
      <dgm:prSet presAssocID="{9ACCD0A8-45A4-4264-8B9C-9D32093F1FD7}" presName="dummy" presStyleCnt="0"/>
      <dgm:spPr/>
    </dgm:pt>
    <dgm:pt modelId="{E18555C2-B19B-49DF-AED4-B173E508D0C6}" type="pres">
      <dgm:prSet presAssocID="{83CD67BF-C58E-4E3E-BC05-0D5EED5DA87C}" presName="sibTrans" presStyleLbl="sibTrans2D1" presStyleIdx="0" presStyleCnt="3"/>
      <dgm:spPr/>
    </dgm:pt>
    <dgm:pt modelId="{9610AB3F-F091-4190-9159-92652773BD12}" type="pres">
      <dgm:prSet presAssocID="{C3F08A77-5E3C-4740-B4B8-17665C31DFC6}" presName="node" presStyleLbl="node1" presStyleIdx="1" presStyleCnt="3">
        <dgm:presLayoutVars>
          <dgm:bulletEnabled val="1"/>
        </dgm:presLayoutVars>
      </dgm:prSet>
      <dgm:spPr/>
    </dgm:pt>
    <dgm:pt modelId="{32E647AD-1F58-48DF-8623-C55FB65CFCBA}" type="pres">
      <dgm:prSet presAssocID="{C3F08A77-5E3C-4740-B4B8-17665C31DFC6}" presName="dummy" presStyleCnt="0"/>
      <dgm:spPr/>
    </dgm:pt>
    <dgm:pt modelId="{C357CFAB-7446-4DB1-B166-4D089F038DA6}" type="pres">
      <dgm:prSet presAssocID="{C1F90245-BF2B-43ED-933A-C78D4DC61138}" presName="sibTrans" presStyleLbl="sibTrans2D1" presStyleIdx="1" presStyleCnt="3"/>
      <dgm:spPr/>
    </dgm:pt>
    <dgm:pt modelId="{62A1D5F1-DA75-4471-A381-6D6AEC53DBBE}" type="pres">
      <dgm:prSet presAssocID="{F02000A6-F626-4F04-B06D-CBC0A7D4608B}" presName="node" presStyleLbl="node1" presStyleIdx="2" presStyleCnt="3">
        <dgm:presLayoutVars>
          <dgm:bulletEnabled val="1"/>
        </dgm:presLayoutVars>
      </dgm:prSet>
      <dgm:spPr/>
    </dgm:pt>
    <dgm:pt modelId="{7C615E80-51B5-4558-9C13-CCEEDCFEA6CB}" type="pres">
      <dgm:prSet presAssocID="{F02000A6-F626-4F04-B06D-CBC0A7D4608B}" presName="dummy" presStyleCnt="0"/>
      <dgm:spPr/>
    </dgm:pt>
    <dgm:pt modelId="{622165B1-5139-4D66-BCA9-FA9216DB73C5}" type="pres">
      <dgm:prSet presAssocID="{18128789-C153-49DA-816D-0ACF254CD919}" presName="sibTrans" presStyleLbl="sibTrans2D1" presStyleIdx="2" presStyleCnt="3"/>
      <dgm:spPr/>
    </dgm:pt>
  </dgm:ptLst>
  <dgm:cxnLst>
    <dgm:cxn modelId="{F0829017-AB08-4BA7-A6FA-42F0F7AD3F09}" type="presOf" srcId="{C3F08A77-5E3C-4740-B4B8-17665C31DFC6}" destId="{9610AB3F-F091-4190-9159-92652773BD12}" srcOrd="0" destOrd="0" presId="urn:microsoft.com/office/officeart/2005/8/layout/radial6"/>
    <dgm:cxn modelId="{003E031C-54C0-4F0A-848E-B121520BCE55}" type="presOf" srcId="{F02000A6-F626-4F04-B06D-CBC0A7D4608B}" destId="{62A1D5F1-DA75-4471-A381-6D6AEC53DBBE}" srcOrd="0" destOrd="0" presId="urn:microsoft.com/office/officeart/2005/8/layout/radial6"/>
    <dgm:cxn modelId="{27E81B1F-D5A5-476A-A864-5FE5B08AFB37}" srcId="{D1715E9D-A5A6-4AD3-AB52-68CDD602825F}" destId="{9ACCD0A8-45A4-4264-8B9C-9D32093F1FD7}" srcOrd="0" destOrd="0" parTransId="{6B640DE4-C4F3-4A0B-B212-A65AE2354EF6}" sibTransId="{83CD67BF-C58E-4E3E-BC05-0D5EED5DA87C}"/>
    <dgm:cxn modelId="{C9D13D26-9362-4714-A3D4-EA34B8A0C107}" srcId="{6B1732FF-3C87-49E4-9CF7-59AE617AFC9A}" destId="{6D8229D9-7952-49A4-B249-2D9561E44FFE}" srcOrd="1" destOrd="0" parTransId="{B32216BC-0676-4F2B-A678-B58B8C2C33AC}" sibTransId="{F46CE68B-8371-4EBA-8DF3-544799E9902F}"/>
    <dgm:cxn modelId="{6E29F32D-E0F8-4C5D-A15E-22564B8FB8DE}" type="presOf" srcId="{18128789-C153-49DA-816D-0ACF254CD919}" destId="{622165B1-5139-4D66-BCA9-FA9216DB73C5}" srcOrd="0" destOrd="0" presId="urn:microsoft.com/office/officeart/2005/8/layout/radial6"/>
    <dgm:cxn modelId="{62B5CD75-AF01-42F7-97F7-46CFA084C9B5}" srcId="{EA9F7396-3071-45A8-A189-39855016911F}" destId="{D1715E9D-A5A6-4AD3-AB52-68CDD602825F}" srcOrd="0" destOrd="0" parTransId="{6B34E345-39C7-467E-8DA3-204B2283399A}" sibTransId="{20918B2A-5656-42D0-BF6A-D82B30657AB2}"/>
    <dgm:cxn modelId="{2175E87C-71DA-4FE3-A26E-4CE0DB6E92F7}" srcId="{6B1732FF-3C87-49E4-9CF7-59AE617AFC9A}" destId="{69225FC4-E9E2-4402-9A6D-000682DB7CBF}" srcOrd="0" destOrd="0" parTransId="{F53872AA-1882-46F9-A871-D12BABEB3F8D}" sibTransId="{456FCB65-E4EF-448E-99CE-BB3585779F3D}"/>
    <dgm:cxn modelId="{0DB2E183-8130-4004-81F5-E184C467B51E}" srcId="{37F04975-9075-4F49-8769-77EECA9E4705}" destId="{21EA37B7-7117-4767-972F-4B9B6907C332}" srcOrd="1" destOrd="0" parTransId="{33476B50-A0C2-432D-A16D-ECD871A3A9E4}" sibTransId="{4F80E0C7-B16D-4876-A364-359F479533A2}"/>
    <dgm:cxn modelId="{A27D0284-F251-480B-8EF6-276EC6885A06}" srcId="{EA9F7396-3071-45A8-A189-39855016911F}" destId="{37F04975-9075-4F49-8769-77EECA9E4705}" srcOrd="2" destOrd="0" parTransId="{2011E834-9284-47E3-9B9E-A55D0C486090}" sibTransId="{EE8450B4-7CAF-4D72-879C-11C6859F7AA8}"/>
    <dgm:cxn modelId="{AE57BD87-8584-4431-AA0B-B501E89E0365}" srcId="{D1715E9D-A5A6-4AD3-AB52-68CDD602825F}" destId="{F02000A6-F626-4F04-B06D-CBC0A7D4608B}" srcOrd="2" destOrd="0" parTransId="{C67F9FC3-75B8-44D7-A8CE-DD8EFDD0802B}" sibTransId="{18128789-C153-49DA-816D-0ACF254CD919}"/>
    <dgm:cxn modelId="{2F5C1894-E157-4490-96C0-CC1DC00C196A}" srcId="{D1715E9D-A5A6-4AD3-AB52-68CDD602825F}" destId="{C3F08A77-5E3C-4740-B4B8-17665C31DFC6}" srcOrd="1" destOrd="0" parTransId="{8E8A0AF9-D2DD-4ABE-B626-3E95F9336565}" sibTransId="{C1F90245-BF2B-43ED-933A-C78D4DC61138}"/>
    <dgm:cxn modelId="{34005996-7638-4FCD-AC32-94D0D50D97FD}" srcId="{EA9F7396-3071-45A8-A189-39855016911F}" destId="{6B1732FF-3C87-49E4-9CF7-59AE617AFC9A}" srcOrd="1" destOrd="0" parTransId="{81E7934E-FE8B-44AA-A661-4303787AE505}" sibTransId="{375123A0-CA95-44B1-A8C4-B58C67D156E2}"/>
    <dgm:cxn modelId="{1A81CC9D-AFEE-4A3E-8946-55ED2D5DA957}" type="presOf" srcId="{EA9F7396-3071-45A8-A189-39855016911F}" destId="{70F8E64B-3513-45EC-AD13-ECF6126D4089}" srcOrd="0" destOrd="0" presId="urn:microsoft.com/office/officeart/2005/8/layout/radial6"/>
    <dgm:cxn modelId="{E1F124A8-3EEA-4406-8223-1A98504B347C}" type="presOf" srcId="{9ACCD0A8-45A4-4264-8B9C-9D32093F1FD7}" destId="{3B338419-F673-4EC0-BC21-73D1F51FC892}" srcOrd="0" destOrd="0" presId="urn:microsoft.com/office/officeart/2005/8/layout/radial6"/>
    <dgm:cxn modelId="{2BDC12B0-6677-4FC0-9D6F-05723067A3FA}" srcId="{37F04975-9075-4F49-8769-77EECA9E4705}" destId="{5A27B628-AEDA-4E87-9309-2C666AFAD660}" srcOrd="0" destOrd="0" parTransId="{5980FF4C-84E3-4563-A97F-CD77A21AF377}" sibTransId="{B1FACA74-4C33-44F0-A702-E7675E467510}"/>
    <dgm:cxn modelId="{BD939AC4-818C-4758-936E-AAF779CC67D1}" type="presOf" srcId="{C1F90245-BF2B-43ED-933A-C78D4DC61138}" destId="{C357CFAB-7446-4DB1-B166-4D089F038DA6}" srcOrd="0" destOrd="0" presId="urn:microsoft.com/office/officeart/2005/8/layout/radial6"/>
    <dgm:cxn modelId="{85568DC5-66F6-4815-88CA-4E64BD411210}" type="presOf" srcId="{D1715E9D-A5A6-4AD3-AB52-68CDD602825F}" destId="{EBB7506F-4F70-433D-B027-DF9541C905F7}" srcOrd="0" destOrd="0" presId="urn:microsoft.com/office/officeart/2005/8/layout/radial6"/>
    <dgm:cxn modelId="{FB5D6BED-D9DE-4E99-8207-F35B8F30AC02}" type="presOf" srcId="{83CD67BF-C58E-4E3E-BC05-0D5EED5DA87C}" destId="{E18555C2-B19B-49DF-AED4-B173E508D0C6}" srcOrd="0" destOrd="0" presId="urn:microsoft.com/office/officeart/2005/8/layout/radial6"/>
    <dgm:cxn modelId="{78A50D26-1451-488B-8889-0850B215BE62}" type="presParOf" srcId="{70F8E64B-3513-45EC-AD13-ECF6126D4089}" destId="{EBB7506F-4F70-433D-B027-DF9541C905F7}" srcOrd="0" destOrd="0" presId="urn:microsoft.com/office/officeart/2005/8/layout/radial6"/>
    <dgm:cxn modelId="{4B977D54-04AB-4700-8BC6-AD0237CE6F6B}" type="presParOf" srcId="{70F8E64B-3513-45EC-AD13-ECF6126D4089}" destId="{3B338419-F673-4EC0-BC21-73D1F51FC892}" srcOrd="1" destOrd="0" presId="urn:microsoft.com/office/officeart/2005/8/layout/radial6"/>
    <dgm:cxn modelId="{01B80CAC-BDD9-448B-953E-ECE7660C132A}" type="presParOf" srcId="{70F8E64B-3513-45EC-AD13-ECF6126D4089}" destId="{3E1C3A46-9324-4AC6-8C32-82C164D5F8A6}" srcOrd="2" destOrd="0" presId="urn:microsoft.com/office/officeart/2005/8/layout/radial6"/>
    <dgm:cxn modelId="{30C67D2B-A6CD-45E9-8ED8-59A98C3CB6C2}" type="presParOf" srcId="{70F8E64B-3513-45EC-AD13-ECF6126D4089}" destId="{E18555C2-B19B-49DF-AED4-B173E508D0C6}" srcOrd="3" destOrd="0" presId="urn:microsoft.com/office/officeart/2005/8/layout/radial6"/>
    <dgm:cxn modelId="{BC267439-04B0-4739-A07E-0279FBDAFA59}" type="presParOf" srcId="{70F8E64B-3513-45EC-AD13-ECF6126D4089}" destId="{9610AB3F-F091-4190-9159-92652773BD12}" srcOrd="4" destOrd="0" presId="urn:microsoft.com/office/officeart/2005/8/layout/radial6"/>
    <dgm:cxn modelId="{CEFE3092-7D9E-4A46-8AFE-1D564E0788C7}" type="presParOf" srcId="{70F8E64B-3513-45EC-AD13-ECF6126D4089}" destId="{32E647AD-1F58-48DF-8623-C55FB65CFCBA}" srcOrd="5" destOrd="0" presId="urn:microsoft.com/office/officeart/2005/8/layout/radial6"/>
    <dgm:cxn modelId="{CC1DE6A8-E006-4AAD-8F2D-CDD84955DB3B}" type="presParOf" srcId="{70F8E64B-3513-45EC-AD13-ECF6126D4089}" destId="{C357CFAB-7446-4DB1-B166-4D089F038DA6}" srcOrd="6" destOrd="0" presId="urn:microsoft.com/office/officeart/2005/8/layout/radial6"/>
    <dgm:cxn modelId="{0A549171-1568-4764-87E6-34D1E1812186}" type="presParOf" srcId="{70F8E64B-3513-45EC-AD13-ECF6126D4089}" destId="{62A1D5F1-DA75-4471-A381-6D6AEC53DBBE}" srcOrd="7" destOrd="0" presId="urn:microsoft.com/office/officeart/2005/8/layout/radial6"/>
    <dgm:cxn modelId="{F263BA6B-B311-433C-9690-D1F416479E00}" type="presParOf" srcId="{70F8E64B-3513-45EC-AD13-ECF6126D4089}" destId="{7C615E80-51B5-4558-9C13-CCEEDCFEA6CB}" srcOrd="8" destOrd="0" presId="urn:microsoft.com/office/officeart/2005/8/layout/radial6"/>
    <dgm:cxn modelId="{85C44E46-FB99-455B-A220-34AF6B530EFC}" type="presParOf" srcId="{70F8E64B-3513-45EC-AD13-ECF6126D4089}" destId="{622165B1-5139-4D66-BCA9-FA9216DB73C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165B1-5139-4D66-BCA9-FA9216DB73C5}">
      <dsp:nvSpPr>
        <dsp:cNvPr id="0" name=""/>
        <dsp:cNvSpPr/>
      </dsp:nvSpPr>
      <dsp:spPr>
        <a:xfrm>
          <a:off x="1065634" y="459960"/>
          <a:ext cx="3069381" cy="3069381"/>
        </a:xfrm>
        <a:prstGeom prst="blockArc">
          <a:avLst>
            <a:gd name="adj1" fmla="val 9000000"/>
            <a:gd name="adj2" fmla="val 16200000"/>
            <a:gd name="adj3" fmla="val 4637"/>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57CFAB-7446-4DB1-B166-4D089F038DA6}">
      <dsp:nvSpPr>
        <dsp:cNvPr id="0" name=""/>
        <dsp:cNvSpPr/>
      </dsp:nvSpPr>
      <dsp:spPr>
        <a:xfrm>
          <a:off x="1065634" y="459960"/>
          <a:ext cx="3069381" cy="3069381"/>
        </a:xfrm>
        <a:prstGeom prst="blockArc">
          <a:avLst>
            <a:gd name="adj1" fmla="val 1800000"/>
            <a:gd name="adj2" fmla="val 9000000"/>
            <a:gd name="adj3" fmla="val 4637"/>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8555C2-B19B-49DF-AED4-B173E508D0C6}">
      <dsp:nvSpPr>
        <dsp:cNvPr id="0" name=""/>
        <dsp:cNvSpPr/>
      </dsp:nvSpPr>
      <dsp:spPr>
        <a:xfrm>
          <a:off x="1065634" y="459960"/>
          <a:ext cx="3069381" cy="3069381"/>
        </a:xfrm>
        <a:prstGeom prst="blockArc">
          <a:avLst>
            <a:gd name="adj1" fmla="val 16200000"/>
            <a:gd name="adj2" fmla="val 1800000"/>
            <a:gd name="adj3" fmla="val 4637"/>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BB7506F-4F70-433D-B027-DF9541C905F7}">
      <dsp:nvSpPr>
        <dsp:cNvPr id="0" name=""/>
        <dsp:cNvSpPr/>
      </dsp:nvSpPr>
      <dsp:spPr>
        <a:xfrm>
          <a:off x="1894377" y="1288703"/>
          <a:ext cx="1411895" cy="141189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Start:‘old</a:t>
          </a:r>
          <a:r>
            <a:rPr lang="en-US" sz="1700" kern="1200" dirty="0"/>
            <a:t>’ = Static 1919 Threshold</a:t>
          </a:r>
        </a:p>
      </dsp:txBody>
      <dsp:txXfrm>
        <a:off x="2101144" y="1495470"/>
        <a:ext cx="998361" cy="998361"/>
      </dsp:txXfrm>
    </dsp:sp>
    <dsp:sp modelId="{3B338419-F673-4EC0-BC21-73D1F51FC892}">
      <dsp:nvSpPr>
        <dsp:cNvPr id="0" name=""/>
        <dsp:cNvSpPr/>
      </dsp:nvSpPr>
      <dsp:spPr>
        <a:xfrm>
          <a:off x="2106161" y="1376"/>
          <a:ext cx="988326" cy="98832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Static or Dynamic</a:t>
          </a:r>
        </a:p>
      </dsp:txBody>
      <dsp:txXfrm>
        <a:off x="2250898" y="146113"/>
        <a:ext cx="698852" cy="698852"/>
      </dsp:txXfrm>
    </dsp:sp>
    <dsp:sp modelId="{9610AB3F-F091-4190-9159-92652773BD12}">
      <dsp:nvSpPr>
        <dsp:cNvPr id="0" name=""/>
        <dsp:cNvSpPr/>
      </dsp:nvSpPr>
      <dsp:spPr>
        <a:xfrm>
          <a:off x="3404429" y="2250042"/>
          <a:ext cx="988326" cy="98832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Domain vs Data</a:t>
          </a:r>
        </a:p>
      </dsp:txBody>
      <dsp:txXfrm>
        <a:off x="3549166" y="2394779"/>
        <a:ext cx="698852" cy="698852"/>
      </dsp:txXfrm>
    </dsp:sp>
    <dsp:sp modelId="{62A1D5F1-DA75-4471-A381-6D6AEC53DBBE}">
      <dsp:nvSpPr>
        <dsp:cNvPr id="0" name=""/>
        <dsp:cNvSpPr/>
      </dsp:nvSpPr>
      <dsp:spPr>
        <a:xfrm>
          <a:off x="807893" y="2250042"/>
          <a:ext cx="988326" cy="98832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Global vs Units</a:t>
          </a:r>
        </a:p>
      </dsp:txBody>
      <dsp:txXfrm>
        <a:off x="952630" y="2394779"/>
        <a:ext cx="698852" cy="698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165B1-5139-4D66-BCA9-FA9216DB73C5}">
      <dsp:nvSpPr>
        <dsp:cNvPr id="0" name=""/>
        <dsp:cNvSpPr/>
      </dsp:nvSpPr>
      <dsp:spPr>
        <a:xfrm>
          <a:off x="348703" y="245857"/>
          <a:ext cx="1636217" cy="1636217"/>
        </a:xfrm>
        <a:prstGeom prst="blockArc">
          <a:avLst>
            <a:gd name="adj1" fmla="val 9000000"/>
            <a:gd name="adj2" fmla="val 16200000"/>
            <a:gd name="adj3" fmla="val 464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57CFAB-7446-4DB1-B166-4D089F038DA6}">
      <dsp:nvSpPr>
        <dsp:cNvPr id="0" name=""/>
        <dsp:cNvSpPr/>
      </dsp:nvSpPr>
      <dsp:spPr>
        <a:xfrm>
          <a:off x="348703" y="245857"/>
          <a:ext cx="1636217" cy="1636217"/>
        </a:xfrm>
        <a:prstGeom prst="blockArc">
          <a:avLst>
            <a:gd name="adj1" fmla="val 1800000"/>
            <a:gd name="adj2" fmla="val 9000000"/>
            <a:gd name="adj3" fmla="val 464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8555C2-B19B-49DF-AED4-B173E508D0C6}">
      <dsp:nvSpPr>
        <dsp:cNvPr id="0" name=""/>
        <dsp:cNvSpPr/>
      </dsp:nvSpPr>
      <dsp:spPr>
        <a:xfrm>
          <a:off x="348703" y="245857"/>
          <a:ext cx="1636217" cy="1636217"/>
        </a:xfrm>
        <a:prstGeom prst="blockArc">
          <a:avLst>
            <a:gd name="adj1" fmla="val 16200000"/>
            <a:gd name="adj2" fmla="val 1800000"/>
            <a:gd name="adj3" fmla="val 464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BB7506F-4F70-433D-B027-DF9541C905F7}">
      <dsp:nvSpPr>
        <dsp:cNvPr id="0" name=""/>
        <dsp:cNvSpPr/>
      </dsp:nvSpPr>
      <dsp:spPr>
        <a:xfrm>
          <a:off x="808641" y="694088"/>
          <a:ext cx="716340" cy="73975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913547" y="802423"/>
        <a:ext cx="506528" cy="523086"/>
      </dsp:txXfrm>
    </dsp:sp>
    <dsp:sp modelId="{3B338419-F673-4EC0-BC21-73D1F51FC892}">
      <dsp:nvSpPr>
        <dsp:cNvPr id="0" name=""/>
        <dsp:cNvSpPr/>
      </dsp:nvSpPr>
      <dsp:spPr>
        <a:xfrm>
          <a:off x="903196" y="1223"/>
          <a:ext cx="527230" cy="52723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Static or Dynamic</a:t>
          </a:r>
        </a:p>
      </dsp:txBody>
      <dsp:txXfrm>
        <a:off x="980407" y="78434"/>
        <a:ext cx="372808" cy="372808"/>
      </dsp:txXfrm>
    </dsp:sp>
    <dsp:sp modelId="{9610AB3F-F091-4190-9159-92652773BD12}">
      <dsp:nvSpPr>
        <dsp:cNvPr id="0" name=""/>
        <dsp:cNvSpPr/>
      </dsp:nvSpPr>
      <dsp:spPr>
        <a:xfrm>
          <a:off x="1595262" y="1199915"/>
          <a:ext cx="527230" cy="52723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Domain vs Data</a:t>
          </a:r>
        </a:p>
      </dsp:txBody>
      <dsp:txXfrm>
        <a:off x="1672473" y="1277126"/>
        <a:ext cx="372808" cy="372808"/>
      </dsp:txXfrm>
    </dsp:sp>
    <dsp:sp modelId="{62A1D5F1-DA75-4471-A381-6D6AEC53DBBE}">
      <dsp:nvSpPr>
        <dsp:cNvPr id="0" name=""/>
        <dsp:cNvSpPr/>
      </dsp:nvSpPr>
      <dsp:spPr>
        <a:xfrm>
          <a:off x="211131" y="1199915"/>
          <a:ext cx="527230" cy="52723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Global vs Units</a:t>
          </a:r>
        </a:p>
      </dsp:txBody>
      <dsp:txXfrm>
        <a:off x="288342" y="1277126"/>
        <a:ext cx="372808" cy="372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165B1-5139-4D66-BCA9-FA9216DB73C5}">
      <dsp:nvSpPr>
        <dsp:cNvPr id="0" name=""/>
        <dsp:cNvSpPr/>
      </dsp:nvSpPr>
      <dsp:spPr>
        <a:xfrm>
          <a:off x="348703" y="245857"/>
          <a:ext cx="1636217" cy="1636217"/>
        </a:xfrm>
        <a:prstGeom prst="blockArc">
          <a:avLst>
            <a:gd name="adj1" fmla="val 9000000"/>
            <a:gd name="adj2" fmla="val 16200000"/>
            <a:gd name="adj3" fmla="val 464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57CFAB-7446-4DB1-B166-4D089F038DA6}">
      <dsp:nvSpPr>
        <dsp:cNvPr id="0" name=""/>
        <dsp:cNvSpPr/>
      </dsp:nvSpPr>
      <dsp:spPr>
        <a:xfrm>
          <a:off x="348703" y="245857"/>
          <a:ext cx="1636217" cy="1636217"/>
        </a:xfrm>
        <a:prstGeom prst="blockArc">
          <a:avLst>
            <a:gd name="adj1" fmla="val 1800000"/>
            <a:gd name="adj2" fmla="val 9000000"/>
            <a:gd name="adj3" fmla="val 464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8555C2-B19B-49DF-AED4-B173E508D0C6}">
      <dsp:nvSpPr>
        <dsp:cNvPr id="0" name=""/>
        <dsp:cNvSpPr/>
      </dsp:nvSpPr>
      <dsp:spPr>
        <a:xfrm>
          <a:off x="348703" y="245857"/>
          <a:ext cx="1636217" cy="1636217"/>
        </a:xfrm>
        <a:prstGeom prst="blockArc">
          <a:avLst>
            <a:gd name="adj1" fmla="val 16200000"/>
            <a:gd name="adj2" fmla="val 1800000"/>
            <a:gd name="adj3" fmla="val 464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BB7506F-4F70-433D-B027-DF9541C905F7}">
      <dsp:nvSpPr>
        <dsp:cNvPr id="0" name=""/>
        <dsp:cNvSpPr/>
      </dsp:nvSpPr>
      <dsp:spPr>
        <a:xfrm>
          <a:off x="808641" y="694088"/>
          <a:ext cx="716340" cy="73975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913547" y="802423"/>
        <a:ext cx="506528" cy="523086"/>
      </dsp:txXfrm>
    </dsp:sp>
    <dsp:sp modelId="{3B338419-F673-4EC0-BC21-73D1F51FC892}">
      <dsp:nvSpPr>
        <dsp:cNvPr id="0" name=""/>
        <dsp:cNvSpPr/>
      </dsp:nvSpPr>
      <dsp:spPr>
        <a:xfrm>
          <a:off x="903196" y="1223"/>
          <a:ext cx="527230" cy="52723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Static or Dynamic</a:t>
          </a:r>
        </a:p>
      </dsp:txBody>
      <dsp:txXfrm>
        <a:off x="980407" y="78434"/>
        <a:ext cx="372808" cy="372808"/>
      </dsp:txXfrm>
    </dsp:sp>
    <dsp:sp modelId="{9610AB3F-F091-4190-9159-92652773BD12}">
      <dsp:nvSpPr>
        <dsp:cNvPr id="0" name=""/>
        <dsp:cNvSpPr/>
      </dsp:nvSpPr>
      <dsp:spPr>
        <a:xfrm>
          <a:off x="1595262" y="1199915"/>
          <a:ext cx="527230" cy="52723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Domain vs Data</a:t>
          </a:r>
        </a:p>
      </dsp:txBody>
      <dsp:txXfrm>
        <a:off x="1672473" y="1277126"/>
        <a:ext cx="372808" cy="372808"/>
      </dsp:txXfrm>
    </dsp:sp>
    <dsp:sp modelId="{62A1D5F1-DA75-4471-A381-6D6AEC53DBBE}">
      <dsp:nvSpPr>
        <dsp:cNvPr id="0" name=""/>
        <dsp:cNvSpPr/>
      </dsp:nvSpPr>
      <dsp:spPr>
        <a:xfrm>
          <a:off x="211131" y="1199915"/>
          <a:ext cx="527230" cy="52723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Global vs Units</a:t>
          </a:r>
        </a:p>
      </dsp:txBody>
      <dsp:txXfrm>
        <a:off x="288342" y="1277126"/>
        <a:ext cx="372808" cy="372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165B1-5139-4D66-BCA9-FA9216DB73C5}">
      <dsp:nvSpPr>
        <dsp:cNvPr id="0" name=""/>
        <dsp:cNvSpPr/>
      </dsp:nvSpPr>
      <dsp:spPr>
        <a:xfrm>
          <a:off x="348703" y="245857"/>
          <a:ext cx="1636217" cy="1636217"/>
        </a:xfrm>
        <a:prstGeom prst="blockArc">
          <a:avLst>
            <a:gd name="adj1" fmla="val 9000000"/>
            <a:gd name="adj2" fmla="val 16200000"/>
            <a:gd name="adj3" fmla="val 464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57CFAB-7446-4DB1-B166-4D089F038DA6}">
      <dsp:nvSpPr>
        <dsp:cNvPr id="0" name=""/>
        <dsp:cNvSpPr/>
      </dsp:nvSpPr>
      <dsp:spPr>
        <a:xfrm>
          <a:off x="348703" y="245857"/>
          <a:ext cx="1636217" cy="1636217"/>
        </a:xfrm>
        <a:prstGeom prst="blockArc">
          <a:avLst>
            <a:gd name="adj1" fmla="val 1800000"/>
            <a:gd name="adj2" fmla="val 9000000"/>
            <a:gd name="adj3" fmla="val 464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8555C2-B19B-49DF-AED4-B173E508D0C6}">
      <dsp:nvSpPr>
        <dsp:cNvPr id="0" name=""/>
        <dsp:cNvSpPr/>
      </dsp:nvSpPr>
      <dsp:spPr>
        <a:xfrm>
          <a:off x="348703" y="245857"/>
          <a:ext cx="1636217" cy="1636217"/>
        </a:xfrm>
        <a:prstGeom prst="blockArc">
          <a:avLst>
            <a:gd name="adj1" fmla="val 16200000"/>
            <a:gd name="adj2" fmla="val 1800000"/>
            <a:gd name="adj3" fmla="val 464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BB7506F-4F70-433D-B027-DF9541C905F7}">
      <dsp:nvSpPr>
        <dsp:cNvPr id="0" name=""/>
        <dsp:cNvSpPr/>
      </dsp:nvSpPr>
      <dsp:spPr>
        <a:xfrm>
          <a:off x="808641" y="694088"/>
          <a:ext cx="716340" cy="73975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913547" y="802423"/>
        <a:ext cx="506528" cy="523086"/>
      </dsp:txXfrm>
    </dsp:sp>
    <dsp:sp modelId="{3B338419-F673-4EC0-BC21-73D1F51FC892}">
      <dsp:nvSpPr>
        <dsp:cNvPr id="0" name=""/>
        <dsp:cNvSpPr/>
      </dsp:nvSpPr>
      <dsp:spPr>
        <a:xfrm>
          <a:off x="903196" y="1223"/>
          <a:ext cx="527230" cy="52723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Static or Dynamic</a:t>
          </a:r>
        </a:p>
      </dsp:txBody>
      <dsp:txXfrm>
        <a:off x="980407" y="78434"/>
        <a:ext cx="372808" cy="372808"/>
      </dsp:txXfrm>
    </dsp:sp>
    <dsp:sp modelId="{9610AB3F-F091-4190-9159-92652773BD12}">
      <dsp:nvSpPr>
        <dsp:cNvPr id="0" name=""/>
        <dsp:cNvSpPr/>
      </dsp:nvSpPr>
      <dsp:spPr>
        <a:xfrm>
          <a:off x="1595262" y="1199915"/>
          <a:ext cx="527230" cy="52723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Domain vs Data</a:t>
          </a:r>
        </a:p>
      </dsp:txBody>
      <dsp:txXfrm>
        <a:off x="1672473" y="1277126"/>
        <a:ext cx="372808" cy="372808"/>
      </dsp:txXfrm>
    </dsp:sp>
    <dsp:sp modelId="{62A1D5F1-DA75-4471-A381-6D6AEC53DBBE}">
      <dsp:nvSpPr>
        <dsp:cNvPr id="0" name=""/>
        <dsp:cNvSpPr/>
      </dsp:nvSpPr>
      <dsp:spPr>
        <a:xfrm>
          <a:off x="211131" y="1199915"/>
          <a:ext cx="527230" cy="52723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Global vs Units</a:t>
          </a:r>
        </a:p>
      </dsp:txBody>
      <dsp:txXfrm>
        <a:off x="288342" y="1277126"/>
        <a:ext cx="372808" cy="372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165B1-5139-4D66-BCA9-FA9216DB73C5}">
      <dsp:nvSpPr>
        <dsp:cNvPr id="0" name=""/>
        <dsp:cNvSpPr/>
      </dsp:nvSpPr>
      <dsp:spPr>
        <a:xfrm>
          <a:off x="348703" y="245857"/>
          <a:ext cx="1636217" cy="1636217"/>
        </a:xfrm>
        <a:prstGeom prst="blockArc">
          <a:avLst>
            <a:gd name="adj1" fmla="val 9000000"/>
            <a:gd name="adj2" fmla="val 16200000"/>
            <a:gd name="adj3" fmla="val 464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57CFAB-7446-4DB1-B166-4D089F038DA6}">
      <dsp:nvSpPr>
        <dsp:cNvPr id="0" name=""/>
        <dsp:cNvSpPr/>
      </dsp:nvSpPr>
      <dsp:spPr>
        <a:xfrm>
          <a:off x="348703" y="245857"/>
          <a:ext cx="1636217" cy="1636217"/>
        </a:xfrm>
        <a:prstGeom prst="blockArc">
          <a:avLst>
            <a:gd name="adj1" fmla="val 1800000"/>
            <a:gd name="adj2" fmla="val 9000000"/>
            <a:gd name="adj3" fmla="val 464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8555C2-B19B-49DF-AED4-B173E508D0C6}">
      <dsp:nvSpPr>
        <dsp:cNvPr id="0" name=""/>
        <dsp:cNvSpPr/>
      </dsp:nvSpPr>
      <dsp:spPr>
        <a:xfrm>
          <a:off x="348703" y="245857"/>
          <a:ext cx="1636217" cy="1636217"/>
        </a:xfrm>
        <a:prstGeom prst="blockArc">
          <a:avLst>
            <a:gd name="adj1" fmla="val 16200000"/>
            <a:gd name="adj2" fmla="val 1800000"/>
            <a:gd name="adj3" fmla="val 464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BB7506F-4F70-433D-B027-DF9541C905F7}">
      <dsp:nvSpPr>
        <dsp:cNvPr id="0" name=""/>
        <dsp:cNvSpPr/>
      </dsp:nvSpPr>
      <dsp:spPr>
        <a:xfrm>
          <a:off x="808641" y="694088"/>
          <a:ext cx="716340" cy="73975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913547" y="802423"/>
        <a:ext cx="506528" cy="523086"/>
      </dsp:txXfrm>
    </dsp:sp>
    <dsp:sp modelId="{3B338419-F673-4EC0-BC21-73D1F51FC892}">
      <dsp:nvSpPr>
        <dsp:cNvPr id="0" name=""/>
        <dsp:cNvSpPr/>
      </dsp:nvSpPr>
      <dsp:spPr>
        <a:xfrm>
          <a:off x="903196" y="1223"/>
          <a:ext cx="527230" cy="52723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Static or Dynamic</a:t>
          </a:r>
        </a:p>
      </dsp:txBody>
      <dsp:txXfrm>
        <a:off x="980407" y="78434"/>
        <a:ext cx="372808" cy="372808"/>
      </dsp:txXfrm>
    </dsp:sp>
    <dsp:sp modelId="{9610AB3F-F091-4190-9159-92652773BD12}">
      <dsp:nvSpPr>
        <dsp:cNvPr id="0" name=""/>
        <dsp:cNvSpPr/>
      </dsp:nvSpPr>
      <dsp:spPr>
        <a:xfrm>
          <a:off x="1595262" y="1199915"/>
          <a:ext cx="527230" cy="52723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Domain vs Data</a:t>
          </a:r>
        </a:p>
      </dsp:txBody>
      <dsp:txXfrm>
        <a:off x="1672473" y="1277126"/>
        <a:ext cx="372808" cy="372808"/>
      </dsp:txXfrm>
    </dsp:sp>
    <dsp:sp modelId="{62A1D5F1-DA75-4471-A381-6D6AEC53DBBE}">
      <dsp:nvSpPr>
        <dsp:cNvPr id="0" name=""/>
        <dsp:cNvSpPr/>
      </dsp:nvSpPr>
      <dsp:spPr>
        <a:xfrm>
          <a:off x="211131" y="1199915"/>
          <a:ext cx="527230" cy="52723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Global vs Units</a:t>
          </a:r>
        </a:p>
      </dsp:txBody>
      <dsp:txXfrm>
        <a:off x="288342" y="1277126"/>
        <a:ext cx="372808" cy="372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165B1-5139-4D66-BCA9-FA9216DB73C5}">
      <dsp:nvSpPr>
        <dsp:cNvPr id="0" name=""/>
        <dsp:cNvSpPr/>
      </dsp:nvSpPr>
      <dsp:spPr>
        <a:xfrm>
          <a:off x="348703" y="245857"/>
          <a:ext cx="1636217" cy="1636217"/>
        </a:xfrm>
        <a:prstGeom prst="blockArc">
          <a:avLst>
            <a:gd name="adj1" fmla="val 9000000"/>
            <a:gd name="adj2" fmla="val 16200000"/>
            <a:gd name="adj3" fmla="val 464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57CFAB-7446-4DB1-B166-4D089F038DA6}">
      <dsp:nvSpPr>
        <dsp:cNvPr id="0" name=""/>
        <dsp:cNvSpPr/>
      </dsp:nvSpPr>
      <dsp:spPr>
        <a:xfrm>
          <a:off x="348703" y="245857"/>
          <a:ext cx="1636217" cy="1636217"/>
        </a:xfrm>
        <a:prstGeom prst="blockArc">
          <a:avLst>
            <a:gd name="adj1" fmla="val 1800000"/>
            <a:gd name="adj2" fmla="val 9000000"/>
            <a:gd name="adj3" fmla="val 464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8555C2-B19B-49DF-AED4-B173E508D0C6}">
      <dsp:nvSpPr>
        <dsp:cNvPr id="0" name=""/>
        <dsp:cNvSpPr/>
      </dsp:nvSpPr>
      <dsp:spPr>
        <a:xfrm>
          <a:off x="348703" y="245857"/>
          <a:ext cx="1636217" cy="1636217"/>
        </a:xfrm>
        <a:prstGeom prst="blockArc">
          <a:avLst>
            <a:gd name="adj1" fmla="val 16200000"/>
            <a:gd name="adj2" fmla="val 1800000"/>
            <a:gd name="adj3" fmla="val 464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BB7506F-4F70-433D-B027-DF9541C905F7}">
      <dsp:nvSpPr>
        <dsp:cNvPr id="0" name=""/>
        <dsp:cNvSpPr/>
      </dsp:nvSpPr>
      <dsp:spPr>
        <a:xfrm>
          <a:off x="808641" y="694088"/>
          <a:ext cx="716340" cy="73975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913547" y="802423"/>
        <a:ext cx="506528" cy="523086"/>
      </dsp:txXfrm>
    </dsp:sp>
    <dsp:sp modelId="{3B338419-F673-4EC0-BC21-73D1F51FC892}">
      <dsp:nvSpPr>
        <dsp:cNvPr id="0" name=""/>
        <dsp:cNvSpPr/>
      </dsp:nvSpPr>
      <dsp:spPr>
        <a:xfrm>
          <a:off x="903196" y="1223"/>
          <a:ext cx="527230" cy="52723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Static or Dynamic</a:t>
          </a:r>
        </a:p>
      </dsp:txBody>
      <dsp:txXfrm>
        <a:off x="980407" y="78434"/>
        <a:ext cx="372808" cy="372808"/>
      </dsp:txXfrm>
    </dsp:sp>
    <dsp:sp modelId="{9610AB3F-F091-4190-9159-92652773BD12}">
      <dsp:nvSpPr>
        <dsp:cNvPr id="0" name=""/>
        <dsp:cNvSpPr/>
      </dsp:nvSpPr>
      <dsp:spPr>
        <a:xfrm>
          <a:off x="1595262" y="1199915"/>
          <a:ext cx="527230" cy="52723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Domain vs Data</a:t>
          </a:r>
        </a:p>
      </dsp:txBody>
      <dsp:txXfrm>
        <a:off x="1672473" y="1277126"/>
        <a:ext cx="372808" cy="372808"/>
      </dsp:txXfrm>
    </dsp:sp>
    <dsp:sp modelId="{62A1D5F1-DA75-4471-A381-6D6AEC53DBBE}">
      <dsp:nvSpPr>
        <dsp:cNvPr id="0" name=""/>
        <dsp:cNvSpPr/>
      </dsp:nvSpPr>
      <dsp:spPr>
        <a:xfrm>
          <a:off x="211131" y="1199915"/>
          <a:ext cx="527230" cy="52723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Global vs Units</a:t>
          </a:r>
        </a:p>
      </dsp:txBody>
      <dsp:txXfrm>
        <a:off x="288342" y="1277126"/>
        <a:ext cx="372808" cy="372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165B1-5139-4D66-BCA9-FA9216DB73C5}">
      <dsp:nvSpPr>
        <dsp:cNvPr id="0" name=""/>
        <dsp:cNvSpPr/>
      </dsp:nvSpPr>
      <dsp:spPr>
        <a:xfrm>
          <a:off x="348703" y="245857"/>
          <a:ext cx="1636217" cy="1636217"/>
        </a:xfrm>
        <a:prstGeom prst="blockArc">
          <a:avLst>
            <a:gd name="adj1" fmla="val 9000000"/>
            <a:gd name="adj2" fmla="val 16200000"/>
            <a:gd name="adj3" fmla="val 464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57CFAB-7446-4DB1-B166-4D089F038DA6}">
      <dsp:nvSpPr>
        <dsp:cNvPr id="0" name=""/>
        <dsp:cNvSpPr/>
      </dsp:nvSpPr>
      <dsp:spPr>
        <a:xfrm>
          <a:off x="348703" y="245857"/>
          <a:ext cx="1636217" cy="1636217"/>
        </a:xfrm>
        <a:prstGeom prst="blockArc">
          <a:avLst>
            <a:gd name="adj1" fmla="val 1800000"/>
            <a:gd name="adj2" fmla="val 9000000"/>
            <a:gd name="adj3" fmla="val 464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8555C2-B19B-49DF-AED4-B173E508D0C6}">
      <dsp:nvSpPr>
        <dsp:cNvPr id="0" name=""/>
        <dsp:cNvSpPr/>
      </dsp:nvSpPr>
      <dsp:spPr>
        <a:xfrm>
          <a:off x="348703" y="245857"/>
          <a:ext cx="1636217" cy="1636217"/>
        </a:xfrm>
        <a:prstGeom prst="blockArc">
          <a:avLst>
            <a:gd name="adj1" fmla="val 16200000"/>
            <a:gd name="adj2" fmla="val 1800000"/>
            <a:gd name="adj3" fmla="val 464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BB7506F-4F70-433D-B027-DF9541C905F7}">
      <dsp:nvSpPr>
        <dsp:cNvPr id="0" name=""/>
        <dsp:cNvSpPr/>
      </dsp:nvSpPr>
      <dsp:spPr>
        <a:xfrm>
          <a:off x="808641" y="694088"/>
          <a:ext cx="716340" cy="73975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913547" y="802423"/>
        <a:ext cx="506528" cy="523086"/>
      </dsp:txXfrm>
    </dsp:sp>
    <dsp:sp modelId="{3B338419-F673-4EC0-BC21-73D1F51FC892}">
      <dsp:nvSpPr>
        <dsp:cNvPr id="0" name=""/>
        <dsp:cNvSpPr/>
      </dsp:nvSpPr>
      <dsp:spPr>
        <a:xfrm>
          <a:off x="903196" y="1223"/>
          <a:ext cx="527230" cy="52723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Static or Dynamic</a:t>
          </a:r>
        </a:p>
      </dsp:txBody>
      <dsp:txXfrm>
        <a:off x="980407" y="78434"/>
        <a:ext cx="372808" cy="372808"/>
      </dsp:txXfrm>
    </dsp:sp>
    <dsp:sp modelId="{9610AB3F-F091-4190-9159-92652773BD12}">
      <dsp:nvSpPr>
        <dsp:cNvPr id="0" name=""/>
        <dsp:cNvSpPr/>
      </dsp:nvSpPr>
      <dsp:spPr>
        <a:xfrm>
          <a:off x="1595262" y="1199915"/>
          <a:ext cx="527230" cy="52723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Domain vs Data</a:t>
          </a:r>
        </a:p>
      </dsp:txBody>
      <dsp:txXfrm>
        <a:off x="1672473" y="1277126"/>
        <a:ext cx="372808" cy="372808"/>
      </dsp:txXfrm>
    </dsp:sp>
    <dsp:sp modelId="{62A1D5F1-DA75-4471-A381-6D6AEC53DBBE}">
      <dsp:nvSpPr>
        <dsp:cNvPr id="0" name=""/>
        <dsp:cNvSpPr/>
      </dsp:nvSpPr>
      <dsp:spPr>
        <a:xfrm>
          <a:off x="211131" y="1199915"/>
          <a:ext cx="527230" cy="52723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Global vs Units</a:t>
          </a:r>
        </a:p>
      </dsp:txBody>
      <dsp:txXfrm>
        <a:off x="288342" y="1277126"/>
        <a:ext cx="372808" cy="372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165B1-5139-4D66-BCA9-FA9216DB73C5}">
      <dsp:nvSpPr>
        <dsp:cNvPr id="0" name=""/>
        <dsp:cNvSpPr/>
      </dsp:nvSpPr>
      <dsp:spPr>
        <a:xfrm>
          <a:off x="348703" y="245857"/>
          <a:ext cx="1636217" cy="1636217"/>
        </a:xfrm>
        <a:prstGeom prst="blockArc">
          <a:avLst>
            <a:gd name="adj1" fmla="val 9000000"/>
            <a:gd name="adj2" fmla="val 16200000"/>
            <a:gd name="adj3" fmla="val 464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57CFAB-7446-4DB1-B166-4D089F038DA6}">
      <dsp:nvSpPr>
        <dsp:cNvPr id="0" name=""/>
        <dsp:cNvSpPr/>
      </dsp:nvSpPr>
      <dsp:spPr>
        <a:xfrm>
          <a:off x="348703" y="245857"/>
          <a:ext cx="1636217" cy="1636217"/>
        </a:xfrm>
        <a:prstGeom prst="blockArc">
          <a:avLst>
            <a:gd name="adj1" fmla="val 1800000"/>
            <a:gd name="adj2" fmla="val 9000000"/>
            <a:gd name="adj3" fmla="val 464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8555C2-B19B-49DF-AED4-B173E508D0C6}">
      <dsp:nvSpPr>
        <dsp:cNvPr id="0" name=""/>
        <dsp:cNvSpPr/>
      </dsp:nvSpPr>
      <dsp:spPr>
        <a:xfrm>
          <a:off x="348703" y="245857"/>
          <a:ext cx="1636217" cy="1636217"/>
        </a:xfrm>
        <a:prstGeom prst="blockArc">
          <a:avLst>
            <a:gd name="adj1" fmla="val 16200000"/>
            <a:gd name="adj2" fmla="val 1800000"/>
            <a:gd name="adj3" fmla="val 464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BB7506F-4F70-433D-B027-DF9541C905F7}">
      <dsp:nvSpPr>
        <dsp:cNvPr id="0" name=""/>
        <dsp:cNvSpPr/>
      </dsp:nvSpPr>
      <dsp:spPr>
        <a:xfrm>
          <a:off x="808641" y="694088"/>
          <a:ext cx="716340" cy="73975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913547" y="802423"/>
        <a:ext cx="506528" cy="523086"/>
      </dsp:txXfrm>
    </dsp:sp>
    <dsp:sp modelId="{3B338419-F673-4EC0-BC21-73D1F51FC892}">
      <dsp:nvSpPr>
        <dsp:cNvPr id="0" name=""/>
        <dsp:cNvSpPr/>
      </dsp:nvSpPr>
      <dsp:spPr>
        <a:xfrm>
          <a:off x="903196" y="1223"/>
          <a:ext cx="527230" cy="52723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Static or Dynamic</a:t>
          </a:r>
        </a:p>
      </dsp:txBody>
      <dsp:txXfrm>
        <a:off x="980407" y="78434"/>
        <a:ext cx="372808" cy="372808"/>
      </dsp:txXfrm>
    </dsp:sp>
    <dsp:sp modelId="{9610AB3F-F091-4190-9159-92652773BD12}">
      <dsp:nvSpPr>
        <dsp:cNvPr id="0" name=""/>
        <dsp:cNvSpPr/>
      </dsp:nvSpPr>
      <dsp:spPr>
        <a:xfrm>
          <a:off x="1595262" y="1199915"/>
          <a:ext cx="527230" cy="52723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Domain vs Data</a:t>
          </a:r>
        </a:p>
      </dsp:txBody>
      <dsp:txXfrm>
        <a:off x="1672473" y="1277126"/>
        <a:ext cx="372808" cy="372808"/>
      </dsp:txXfrm>
    </dsp:sp>
    <dsp:sp modelId="{62A1D5F1-DA75-4471-A381-6D6AEC53DBBE}">
      <dsp:nvSpPr>
        <dsp:cNvPr id="0" name=""/>
        <dsp:cNvSpPr/>
      </dsp:nvSpPr>
      <dsp:spPr>
        <a:xfrm>
          <a:off x="211131" y="1199915"/>
          <a:ext cx="527230" cy="52723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Global vs Units</a:t>
          </a:r>
        </a:p>
      </dsp:txBody>
      <dsp:txXfrm>
        <a:off x="288342" y="1277126"/>
        <a:ext cx="372808" cy="37280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53D39A-FB07-40D8-B455-E5E7D563DE76}" type="datetimeFigureOut">
              <a:rPr lang="en-US" smtClean="0"/>
              <a:t>8/1/2024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58EA67-873D-465F-B78C-7C9FBF3A957E}" type="slidenum">
              <a:rPr lang="en-US" smtClean="0"/>
              <a:t>‹#›</a:t>
            </a:fld>
            <a:endParaRPr lang="en-US"/>
          </a:p>
        </p:txBody>
      </p:sp>
    </p:spTree>
    <p:extLst>
      <p:ext uri="{BB962C8B-B14F-4D97-AF65-F5344CB8AC3E}">
        <p14:creationId xmlns:p14="http://schemas.microsoft.com/office/powerpoint/2010/main" val="3610004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65856-D2F6-4277-9E42-012412B6C310}" type="datetimeFigureOut">
              <a:rPr lang="en-US" smtClean="0"/>
              <a:t>8/1/2024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4600A-8DBD-4847-B384-BBF6115956A1}" type="slidenum">
              <a:rPr lang="en-US" smtClean="0"/>
              <a:t>‹#›</a:t>
            </a:fld>
            <a:endParaRPr lang="en-US"/>
          </a:p>
        </p:txBody>
      </p:sp>
    </p:spTree>
    <p:extLst>
      <p:ext uri="{BB962C8B-B14F-4D97-AF65-F5344CB8AC3E}">
        <p14:creationId xmlns:p14="http://schemas.microsoft.com/office/powerpoint/2010/main" val="297442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bc-word-edit.officeapps.live.com/we/wordeditorframe.aspx?ui=en-us&amp;rs=en-us&amp;wopisrc=https%3A%2F%2Fusbls.sharepoint.com%2Fsites%2FOPLCDataScienceOversightGroup%2F_vti_bin%2Fwopi.ashx%2Ffiles%2Ff063f648ed84407d87630abb7155d31d&amp;wdenableroaming=1&amp;mscc=1&amp;hid=ebdd4d80-07fd-4538-8b50-fe467c934c1b.0&amp;uih=teams&amp;uiembed=1&amp;wdlcid=en-us&amp;jsapi=1&amp;jsapiver=v2&amp;corrid=647ec2ed-7d94-4adb-b937-c8ef31d255db&amp;usid=647ec2ed-7d94-4adb-b937-c8ef31d255db&amp;newsession=1&amp;sftc=1&amp;uihit=UnifiedUiHostTeams&amp;muv=v1&amp;accloop=1&amp;sdr=6&amp;scnd=1&amp;sat=1&amp;rat=1&amp;sams=1&amp;mtf=1&amp;sfp=1&amp;halh=1&amp;hch=1&amp;hmh=1&amp;hwfh=1&amp;hsth=1&amp;sih=1&amp;unh=1&amp;onw=1&amp;dchat=1&amp;sc=%7B%22pmo%22%3A%22https%3A%2F%2Fwww.microsoft365.com%22%2C%22pmshare%22%3Atrue%7D&amp;ctp=LeastProtected&amp;rct=Normal&amp;wdorigin=TEAMS-ELECTRON.teamsSdk.openFilePreview&amp;wdhostclicktime=1696964983708&amp;instantedit=1&amp;wopicomplete=1&amp;wdredirectionreason=Unified_SingleFlush#_ftn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0C6223D-39D7-40D9-A3CF-CA4FE755EF6F}" type="slidenum">
              <a:rPr lang="en-US" smtClean="0"/>
              <a:pPr>
                <a:defRPr/>
              </a:pPr>
              <a:t>1</a:t>
            </a:fld>
            <a:endParaRPr lang="en-US" dirty="0"/>
          </a:p>
        </p:txBody>
      </p:sp>
      <p:sp>
        <p:nvSpPr>
          <p:cNvPr id="5" name="Notes Placeholder 4"/>
          <p:cNvSpPr>
            <a:spLocks noGrp="1"/>
          </p:cNvSpPr>
          <p:nvPr>
            <p:ph type="body" sz="quarter" idx="11"/>
          </p:nvPr>
        </p:nvSpPr>
        <p:spPr/>
        <p:txBody>
          <a:bodyPr>
            <a:normAutofit/>
          </a:bodyPr>
          <a:lstStyle/>
          <a:p>
            <a:r>
              <a:rPr lang="en-US" dirty="0"/>
              <a:t>Good afternoon everyone, my name is Alice. Today I will be talking about </a:t>
            </a:r>
            <a:r>
              <a:rPr lang="en-US" i="1" dirty="0"/>
              <a:t>[title] </a:t>
            </a:r>
            <a:r>
              <a:rPr lang="en-US" dirty="0"/>
              <a:t>conducted by me, Ayme, Ben and Wing.</a:t>
            </a:r>
          </a:p>
          <a:p>
            <a:r>
              <a:rPr lang="en-US" i="1" dirty="0"/>
              <a:t>[read fine print on slide]</a:t>
            </a:r>
          </a:p>
        </p:txBody>
      </p:sp>
    </p:spTree>
    <p:extLst>
      <p:ext uri="{BB962C8B-B14F-4D97-AF65-F5344CB8AC3E}">
        <p14:creationId xmlns:p14="http://schemas.microsoft.com/office/powerpoint/2010/main" val="77664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(freestyle from reading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CLICK: (Other thing to note for domain-driven insight is) The U.S. Department of the Interior’s National Park Service have the National Register of Historic Places. This is the official list of the Nation’s historic places worthy of preservation. There are many requirements for a property to be considered and one of the requirements is the property must be more than fifty years old. This fifty-years standard was established by National Park Service historians in 1948.</a:t>
            </a:r>
            <a:r>
              <a:rPr lang="en-US" sz="1800" u="sng" kern="100" baseline="30000" dirty="0">
                <a:solidFill>
                  <a:srgbClr val="0563C1"/>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hlinkClick r:id="rId3"/>
              </a:rPr>
              <a:t>[6]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714600A-8DBD-4847-B384-BBF6115956A1}" type="slidenum">
              <a:rPr lang="en-US" smtClean="0"/>
              <a:t>12</a:t>
            </a:fld>
            <a:endParaRPr lang="en-US"/>
          </a:p>
        </p:txBody>
      </p:sp>
    </p:spTree>
    <p:extLst>
      <p:ext uri="{BB962C8B-B14F-4D97-AF65-F5344CB8AC3E}">
        <p14:creationId xmlns:p14="http://schemas.microsoft.com/office/powerpoint/2010/main" val="278838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(Let’s now move on to data-driven methods)</a:t>
            </a:r>
          </a:p>
          <a:p>
            <a:pPr marL="0" marR="0">
              <a:lnSpc>
                <a:spcPct val="107000"/>
              </a:lnSpc>
              <a:spcBef>
                <a:spcPts val="0"/>
              </a:spcBef>
              <a:spcAft>
                <a:spcPts val="800"/>
              </a:spcAft>
            </a:pP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Most of the input data are derived directly from the CPI Housing Survey collection. Census data are from the American Community Survey (ACS) 5-year data at the block group level. Income data are from the IRS’s most recently published statistics and include the total adjusted gross income and number of returns by zip-code level [9].  The primary data used is 2022 data.  The secondary data used to confirm initial findings is 2014 data.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primary (2022) and the secondary (2014) data can be divided into smaller geographical units based on 4 Census Regions, 9 Divisions, and 75 (for 2022)/87 (for 2014) primary sampling units (PSUs). While the number of geographical units is consistent across the primary and secondary data, there are variations in how the units are defined due to changes in methodologies over time.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dirty="0">
                <a:effectLst/>
                <a:latin typeface="Calibri" panose="020F0502020204030204" pitchFamily="34" charset="0"/>
                <a:ea typeface="Calibri" panose="020F0502020204030204" pitchFamily="34" charset="0"/>
                <a:cs typeface="Arial" panose="020B0604020202020204" pitchFamily="34" charset="0"/>
              </a:rPr>
              <a:t>The data-driven exploration uses Python code and regression analysis of existing CPI Housing Age Bias SAS code regression analysis. </a:t>
            </a:r>
            <a:r>
              <a:rPr lang="en-US" dirty="0"/>
              <a:t>The Python packages used were:</a:t>
            </a:r>
          </a:p>
          <a:p>
            <a:pPr marL="171450" indent="-171450">
              <a:buFontTx/>
              <a:buChar char="-"/>
            </a:pPr>
            <a:r>
              <a:rPr lang="en-US" dirty="0"/>
              <a:t>Pandas: to import the data (the datasets were clean without any missing values. The only challenge was improper labels.)</a:t>
            </a:r>
          </a:p>
          <a:p>
            <a:pPr marL="0" indent="0">
              <a:buFontTx/>
              <a:buNone/>
            </a:pPr>
            <a:r>
              <a:rPr lang="en-US" dirty="0"/>
              <a:t> and </a:t>
            </a:r>
          </a:p>
          <a:p>
            <a:pPr marL="171450" indent="-171450">
              <a:buFontTx/>
              <a:buChar char="-"/>
            </a:pPr>
            <a:r>
              <a:rPr lang="en-US" dirty="0" err="1"/>
              <a:t>statsmodel.api</a:t>
            </a:r>
            <a:r>
              <a:rPr lang="en-US" dirty="0"/>
              <a:t>: for regression analysis (generating information such as p-values that I’ll show you in the next 3 slides.)</a:t>
            </a:r>
          </a:p>
        </p:txBody>
      </p:sp>
      <p:sp>
        <p:nvSpPr>
          <p:cNvPr id="4" name="Slide Number Placeholder 3"/>
          <p:cNvSpPr>
            <a:spLocks noGrp="1"/>
          </p:cNvSpPr>
          <p:nvPr>
            <p:ph type="sldNum" sz="quarter" idx="5"/>
          </p:nvPr>
        </p:nvSpPr>
        <p:spPr/>
        <p:txBody>
          <a:bodyPr/>
          <a:lstStyle/>
          <a:p>
            <a:fld id="{1714600A-8DBD-4847-B384-BBF6115956A1}" type="slidenum">
              <a:rPr lang="en-US" smtClean="0"/>
              <a:t>13</a:t>
            </a:fld>
            <a:endParaRPr lang="en-US"/>
          </a:p>
        </p:txBody>
      </p:sp>
    </p:spTree>
    <p:extLst>
      <p:ext uri="{BB962C8B-B14F-4D97-AF65-F5344CB8AC3E}">
        <p14:creationId xmlns:p14="http://schemas.microsoft.com/office/powerpoint/2010/main" val="243805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For the primary (2022) data, we ran the regressions for all four regions and nine divisions to obtain the p-values for “</a:t>
            </a:r>
            <a:r>
              <a:rPr lang="en-US" sz="1800" kern="100" dirty="0" err="1">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ageold</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 variable.  The data sample distributions can be seen in Figure 1 (Region) and Figure 2 (Division).  For each given threshold year, we examine 4 region and 9 division p-values for the “</a:t>
            </a:r>
            <a:r>
              <a:rPr lang="en-US" sz="1800" kern="100" dirty="0" err="1">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ageold</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 variable.  Using the p-value results, we perform descriptive statistics and explore the differences in p-value changes across time and geographic units.  Our Agile, iterative project methodology allowed us to use gathered domain knowledge to further narrow the years of interest to be windows from the year-of-data of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50,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45,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40,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35,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30,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25, and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20 (vertical line on the far right) years past (e.g. a 50-year window for the 2022 data would create a threshold at the year 1972) – the vertical lines on </a:t>
            </a:r>
            <a:r>
              <a:rPr lang="en-US" sz="18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Figures 1 and 2</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  The horizontal line is the baseline p-value for comparison (with previous definition of 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(Freestyle </a:t>
            </a:r>
            <a:r>
              <a:rPr lang="en-US" sz="1800" b="1" i="1" dirty="0">
                <a:effectLst/>
                <a:latin typeface="Calibri" panose="020F0502020204030204" pitchFamily="34" charset="0"/>
                <a:ea typeface="Calibri" panose="020F0502020204030204" pitchFamily="34" charset="0"/>
                <a:cs typeface="Arial" panose="020B0604020202020204" pitchFamily="34" charset="0"/>
              </a:rPr>
              <a:t>(CLICK) </a:t>
            </a:r>
            <a:r>
              <a:rPr lang="en-US" sz="18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to remove the year window(s) that doesn’t look too good from the given charts)</a:t>
            </a:r>
            <a:endPar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714600A-8DBD-4847-B384-BBF6115956A1}" type="slidenum">
              <a:rPr lang="en-US" smtClean="0"/>
              <a:t>14</a:t>
            </a:fld>
            <a:endParaRPr lang="en-US"/>
          </a:p>
        </p:txBody>
      </p:sp>
    </p:spTree>
    <p:extLst>
      <p:ext uri="{BB962C8B-B14F-4D97-AF65-F5344CB8AC3E}">
        <p14:creationId xmlns:p14="http://schemas.microsoft.com/office/powerpoint/2010/main" val="608103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To see if we have similar results with a different dataset, we use the 2014 data and ran the same regressions as we did in the 2022 data.  Again, we used every year between 1919 and 2014 as the threshold year and ran regressions for every region and division. Then we could get the change in p-values across cut-off years for every region and division with 2014 data. One challenge is that the geographical classification is different in the 2014 data than that of the 2022 data. Hence, the regression specifications used different sets of geographical dummies (PSU dummies) from those for 2022 data.  We used our previously narrowed windowed approach to get descriptive statistics and p-value difference comparisons for the threshold years of interest (years of interest to be windows from the year-of-data of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50,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45,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40,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35,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30,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25, and </a:t>
            </a:r>
            <a:r>
              <a:rPr lang="en-US" sz="1800" b="1" dirty="0">
                <a:effectLst/>
                <a:latin typeface="Calibri" panose="020F0502020204030204" pitchFamily="34" charset="0"/>
                <a:ea typeface="Calibri" panose="020F0502020204030204" pitchFamily="34" charset="0"/>
                <a:cs typeface="Arial" panose="020B0604020202020204" pitchFamily="34" charset="0"/>
              </a:rPr>
              <a:t>(CLICK)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20 years past ).  </a:t>
            </a:r>
            <a:r>
              <a:rPr lang="en-US" sz="18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Figures 3 and 4</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 show the specific years of interest with vertical lines and a horizontal line for the comparison p-value from 1919.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(Freestyle </a:t>
            </a:r>
            <a:r>
              <a:rPr lang="en-US" sz="1800" b="1" i="1" dirty="0">
                <a:effectLst/>
                <a:latin typeface="Calibri" panose="020F0502020204030204" pitchFamily="34" charset="0"/>
                <a:ea typeface="Calibri" panose="020F0502020204030204" pitchFamily="34" charset="0"/>
                <a:cs typeface="Arial" panose="020B0604020202020204" pitchFamily="34" charset="0"/>
              </a:rPr>
              <a:t>(CLICK) </a:t>
            </a:r>
            <a:r>
              <a:rPr lang="en-US" sz="18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to remove the year window(s) that doesn’t look too good from the given charts)</a:t>
            </a:r>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714600A-8DBD-4847-B384-BBF6115956A1}" type="slidenum">
              <a:rPr lang="en-US" smtClean="0"/>
              <a:t>15</a:t>
            </a:fld>
            <a:endParaRPr lang="en-US"/>
          </a:p>
        </p:txBody>
      </p:sp>
    </p:spTree>
    <p:extLst>
      <p:ext uri="{BB962C8B-B14F-4D97-AF65-F5344CB8AC3E}">
        <p14:creationId xmlns:p14="http://schemas.microsoft.com/office/powerpoint/2010/main" val="241644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To confirm our primary and secondary results, we further separated the primary (2022) and secondary data by PSU.  This provided a final level of analysis at the narrowest geographic scope (PSU).  Again, for our analysis, we used every year between 1919 and 2014 as the threshold year.  We went down to the PSU level and ran regressions for each PSU.  For the primary 2022 data, we ran 75 models (one for each PSU) for each year of interest.  For the secondary 2014 data, we were able to run 87 models for PSU’s with at least 30 observations.  Unlike regressions for regions and divisions, PSU dummies cannot be included in the regressions.  We then performed the same descriptive analyses and difference comparisons as for the region and division geographic levels.  </a:t>
            </a:r>
            <a:r>
              <a:rPr lang="en-US" sz="18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Figures 5 and 6 show</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 the average p-values across time for the 75- 2022 PSU and</a:t>
            </a:r>
            <a:r>
              <a:rPr lang="en-US" sz="1800" b="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 </a:t>
            </a:r>
            <a:r>
              <a:rPr lang="en-US" sz="1800" b="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87-</a:t>
            </a:r>
            <a:r>
              <a:rPr lang="en-US" sz="1800" b="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2014 PSU models, respectively.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i="1" dirty="0"/>
              <a:t>(Freestyle about years window: </a:t>
            </a:r>
            <a:r>
              <a:rPr lang="en-US" sz="1200" b="1" i="1" dirty="0">
                <a:effectLst/>
                <a:latin typeface="Calibri" panose="020F0502020204030204" pitchFamily="34" charset="0"/>
                <a:ea typeface="Calibri" panose="020F0502020204030204" pitchFamily="34" charset="0"/>
                <a:cs typeface="Arial" panose="020B0604020202020204" pitchFamily="34" charset="0"/>
              </a:rPr>
              <a:t>(CLICK) </a:t>
            </a:r>
            <a:r>
              <a:rPr lang="en-US" sz="12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50, </a:t>
            </a:r>
            <a:r>
              <a:rPr lang="en-US" sz="1200" b="1" i="1" dirty="0">
                <a:effectLst/>
                <a:latin typeface="Calibri" panose="020F0502020204030204" pitchFamily="34" charset="0"/>
                <a:ea typeface="Calibri" panose="020F0502020204030204" pitchFamily="34" charset="0"/>
                <a:cs typeface="Arial" panose="020B0604020202020204" pitchFamily="34" charset="0"/>
              </a:rPr>
              <a:t>(CLICK) </a:t>
            </a:r>
            <a:r>
              <a:rPr lang="en-US" sz="12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45, </a:t>
            </a:r>
            <a:r>
              <a:rPr lang="en-US" sz="1200" b="1" i="1" dirty="0">
                <a:effectLst/>
                <a:latin typeface="Calibri" panose="020F0502020204030204" pitchFamily="34" charset="0"/>
                <a:ea typeface="Calibri" panose="020F0502020204030204" pitchFamily="34" charset="0"/>
                <a:cs typeface="Arial" panose="020B0604020202020204" pitchFamily="34" charset="0"/>
              </a:rPr>
              <a:t>(CLICK) </a:t>
            </a:r>
            <a:r>
              <a:rPr lang="en-US" sz="12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40, </a:t>
            </a:r>
            <a:r>
              <a:rPr lang="en-US" sz="1200" b="1" i="1" dirty="0">
                <a:effectLst/>
                <a:latin typeface="Calibri" panose="020F0502020204030204" pitchFamily="34" charset="0"/>
                <a:ea typeface="Calibri" panose="020F0502020204030204" pitchFamily="34" charset="0"/>
                <a:cs typeface="Arial" panose="020B0604020202020204" pitchFamily="34" charset="0"/>
              </a:rPr>
              <a:t>(CLICK) </a:t>
            </a:r>
            <a:r>
              <a:rPr lang="en-US" sz="12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35, </a:t>
            </a:r>
            <a:r>
              <a:rPr lang="en-US" sz="1200" b="1" i="1" dirty="0">
                <a:effectLst/>
                <a:latin typeface="Calibri" panose="020F0502020204030204" pitchFamily="34" charset="0"/>
                <a:ea typeface="Calibri" panose="020F0502020204030204" pitchFamily="34" charset="0"/>
                <a:cs typeface="Arial" panose="020B0604020202020204" pitchFamily="34" charset="0"/>
              </a:rPr>
              <a:t>(CLICK) </a:t>
            </a:r>
            <a:r>
              <a:rPr lang="en-US" sz="12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30, </a:t>
            </a:r>
            <a:r>
              <a:rPr lang="en-US" sz="1200" b="1" i="1" dirty="0">
                <a:effectLst/>
                <a:latin typeface="Calibri" panose="020F0502020204030204" pitchFamily="34" charset="0"/>
                <a:ea typeface="Calibri" panose="020F0502020204030204" pitchFamily="34" charset="0"/>
                <a:cs typeface="Arial" panose="020B0604020202020204" pitchFamily="34" charset="0"/>
              </a:rPr>
              <a:t>(CLICK) </a:t>
            </a:r>
            <a:r>
              <a:rPr lang="en-US" sz="12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25, and </a:t>
            </a:r>
            <a:r>
              <a:rPr lang="en-US" sz="1200" b="1" i="1" dirty="0">
                <a:effectLst/>
                <a:latin typeface="Calibri" panose="020F0502020204030204" pitchFamily="34" charset="0"/>
                <a:ea typeface="Calibri" panose="020F0502020204030204" pitchFamily="34" charset="0"/>
                <a:cs typeface="Arial" panose="020B0604020202020204" pitchFamily="34" charset="0"/>
              </a:rPr>
              <a:t>(CLICK) </a:t>
            </a:r>
            <a:r>
              <a:rPr lang="en-US" sz="12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20)</a:t>
            </a:r>
            <a:endParaRPr lang="en-US" i="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(Freestyle </a:t>
            </a:r>
            <a:r>
              <a:rPr lang="en-US" sz="1200" b="1" i="1" dirty="0">
                <a:effectLst/>
                <a:latin typeface="Calibri" panose="020F0502020204030204" pitchFamily="34" charset="0"/>
                <a:ea typeface="Calibri" panose="020F0502020204030204" pitchFamily="34" charset="0"/>
                <a:cs typeface="Arial" panose="020B0604020202020204" pitchFamily="34" charset="0"/>
              </a:rPr>
              <a:t>(CLICK) </a:t>
            </a:r>
            <a:r>
              <a:rPr lang="en-US" sz="12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to remove the year window(s) that doesn’t look too good from primary and secondary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Note: Light Blue is the standard deviation area.</a:t>
            </a:r>
            <a:endParaRPr lang="en-US" sz="12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714600A-8DBD-4847-B384-BBF6115956A1}" type="slidenum">
              <a:rPr lang="en-US" smtClean="0"/>
              <a:t>16</a:t>
            </a:fld>
            <a:endParaRPr lang="en-US"/>
          </a:p>
        </p:txBody>
      </p:sp>
    </p:spTree>
    <p:extLst>
      <p:ext uri="{BB962C8B-B14F-4D97-AF65-F5344CB8AC3E}">
        <p14:creationId xmlns:p14="http://schemas.microsoft.com/office/powerpoint/2010/main" val="22402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Previously, the "old" housing unit was not very well defined, and the modeling results proved that the variable </a:t>
            </a:r>
            <a:r>
              <a:rPr lang="en-US" sz="1800" kern="100" dirty="0" err="1">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ageold</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 was often not statistically significant. The previous definition was anything built between 1900 and 1919. But each passing year we were getting fewer and fewer of these units, and the definition was static. A dynamic threshold would change with each year that we process data, and one that was proven to be a statistically better definition than what we had.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(CLICK) From </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domain driven insights</a:t>
            </a:r>
            <a:r>
              <a:rPr lang="en-US" sz="1800" kern="100" dirty="0">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 ‘old’ is recommended to be re-defined with a cut off for units built at or before 1978. This would eliminate all the units that may have used ‘old’ home improvement criteria such, as lead paint. Also, to keep the new definition up to date in the future, it is recommended to use the National Park Service’s method with length of year definition, versus a particular year definition.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(CLICK) With the addition of the data-driven results, we further narrowed our years of interest to the 40, 35, and 20 year windows.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D3D3D3"/>
                </a:highlight>
                <a:latin typeface="Times New Roman" panose="02020603050405020304" pitchFamily="18" charset="0"/>
                <a:ea typeface="Calibri" panose="020F0502020204030204" pitchFamily="34" charset="0"/>
              </a:rPr>
              <a:t>With the combined domain-driven insights and data-driven methods</a:t>
            </a:r>
            <a:r>
              <a:rPr lang="en-US" sz="1800" kern="100" dirty="0">
                <a:effectLst/>
                <a:highlight>
                  <a:srgbClr val="D3D3D3"/>
                </a:highlight>
                <a:latin typeface="Times New Roman" panose="02020603050405020304" pitchFamily="18" charset="0"/>
                <a:ea typeface="Calibri" panose="020F0502020204030204" pitchFamily="34" charset="0"/>
                <a:cs typeface="Times New Roman" panose="02020603050405020304" pitchFamily="18" charset="0"/>
              </a:rPr>
              <a:t>, (CLICK) a</a:t>
            </a:r>
            <a:r>
              <a:rPr lang="en-US" sz="1800" dirty="0">
                <a:solidFill>
                  <a:srgbClr val="000000"/>
                </a:solidFill>
                <a:effectLst/>
                <a:highlight>
                  <a:srgbClr val="D3D3D3"/>
                </a:highlight>
                <a:latin typeface="Times New Roman" panose="02020603050405020304" pitchFamily="18" charset="0"/>
                <a:ea typeface="Calibri" panose="020F0502020204030204" pitchFamily="34" charset="0"/>
              </a:rPr>
              <a:t> </a:t>
            </a:r>
            <a:r>
              <a:rPr lang="en-US" sz="1800" b="1" dirty="0">
                <a:solidFill>
                  <a:srgbClr val="000000"/>
                </a:solidFill>
                <a:effectLst/>
                <a:highlight>
                  <a:srgbClr val="D3D3D3"/>
                </a:highlight>
                <a:latin typeface="Times New Roman" panose="02020603050405020304" pitchFamily="18" charset="0"/>
                <a:ea typeface="Calibri" panose="020F0502020204030204" pitchFamily="34" charset="0"/>
              </a:rPr>
              <a:t>40-year dynamic threshold window </a:t>
            </a:r>
            <a:r>
              <a:rPr lang="en-US" sz="1800" dirty="0">
                <a:solidFill>
                  <a:srgbClr val="000000"/>
                </a:solidFill>
                <a:effectLst/>
                <a:highlight>
                  <a:srgbClr val="D3D3D3"/>
                </a:highlight>
                <a:latin typeface="Times New Roman" panose="02020603050405020304" pitchFamily="18" charset="0"/>
                <a:ea typeface="Calibri" panose="020F0502020204030204" pitchFamily="34" charset="0"/>
              </a:rPr>
              <a:t>for the “old” variable was determined to be the best suitable replacement of the current static 1919 threshold. This new definition would at minimum be a better fit to our BLS model compared to the previous definition of “</a:t>
            </a:r>
            <a:r>
              <a:rPr lang="en-US" sz="1800" dirty="0" err="1">
                <a:solidFill>
                  <a:srgbClr val="000000"/>
                </a:solidFill>
                <a:effectLst/>
                <a:highlight>
                  <a:srgbClr val="D3D3D3"/>
                </a:highlight>
                <a:latin typeface="Times New Roman" panose="02020603050405020304" pitchFamily="18" charset="0"/>
                <a:ea typeface="Calibri" panose="020F0502020204030204" pitchFamily="34" charset="0"/>
              </a:rPr>
              <a:t>ageold</a:t>
            </a:r>
            <a:r>
              <a:rPr lang="en-US" sz="1800" dirty="0">
                <a:solidFill>
                  <a:srgbClr val="000000"/>
                </a:solidFill>
                <a:effectLst/>
                <a:highlight>
                  <a:srgbClr val="D3D3D3"/>
                </a:highlight>
                <a:latin typeface="Times New Roman" panose="02020603050405020304" pitchFamily="18" charset="0"/>
                <a:ea typeface="Calibri" panose="020F0502020204030204" pitchFamily="34" charset="0"/>
              </a:rPr>
              <a:t>” that haven’t been updated in awhile.</a:t>
            </a:r>
            <a:endParaRPr lang="en-US" dirty="0"/>
          </a:p>
        </p:txBody>
      </p:sp>
      <p:sp>
        <p:nvSpPr>
          <p:cNvPr id="4" name="Slide Number Placeholder 3"/>
          <p:cNvSpPr>
            <a:spLocks noGrp="1"/>
          </p:cNvSpPr>
          <p:nvPr>
            <p:ph type="sldNum" sz="quarter" idx="5"/>
          </p:nvPr>
        </p:nvSpPr>
        <p:spPr/>
        <p:txBody>
          <a:bodyPr/>
          <a:lstStyle/>
          <a:p>
            <a:fld id="{1714600A-8DBD-4847-B384-BBF6115956A1}" type="slidenum">
              <a:rPr lang="en-US" smtClean="0"/>
              <a:t>18</a:t>
            </a:fld>
            <a:endParaRPr lang="en-US"/>
          </a:p>
        </p:txBody>
      </p:sp>
    </p:spTree>
    <p:extLst>
      <p:ext uri="{BB962C8B-B14F-4D97-AF65-F5344CB8AC3E}">
        <p14:creationId xmlns:p14="http://schemas.microsoft.com/office/powerpoint/2010/main" val="1911889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housing age-bias adjustment factor using 2023 data. There are 75 PSUs (primary sampling units) in the x-axis. The darker line was created using the previous ‘old’ definition with 1919 threshold and the lighter line was created using the current ‘old’ definition with 40-year window threshold. As you can see, the 2 lines doesn’t have that much differences so this change wouldn’t create that big of an impact, but we have overall, updated a variable that was out of date and needed revision!</a:t>
            </a:r>
          </a:p>
        </p:txBody>
      </p:sp>
      <p:sp>
        <p:nvSpPr>
          <p:cNvPr id="4" name="Slide Number Placeholder 3"/>
          <p:cNvSpPr>
            <a:spLocks noGrp="1"/>
          </p:cNvSpPr>
          <p:nvPr>
            <p:ph type="sldNum" sz="quarter" idx="5"/>
          </p:nvPr>
        </p:nvSpPr>
        <p:spPr/>
        <p:txBody>
          <a:bodyPr/>
          <a:lstStyle/>
          <a:p>
            <a:fld id="{1714600A-8DBD-4847-B384-BBF6115956A1}" type="slidenum">
              <a:rPr lang="en-US" smtClean="0"/>
              <a:t>19</a:t>
            </a:fld>
            <a:endParaRPr lang="en-US"/>
          </a:p>
        </p:txBody>
      </p:sp>
    </p:spTree>
    <p:extLst>
      <p:ext uri="{BB962C8B-B14F-4D97-AF65-F5344CB8AC3E}">
        <p14:creationId xmlns:p14="http://schemas.microsoft.com/office/powerpoint/2010/main" val="347200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age-bias adjustment factor started in 1988 with William C. Randolph.  He </a:t>
            </a:r>
            <a:r>
              <a:rPr lang="en-US" sz="1800" dirty="0">
                <a:solidFill>
                  <a:srgbClr val="000000"/>
                </a:solidFill>
                <a:effectLst/>
                <a:latin typeface="Times New Roman" panose="02020603050405020304" pitchFamily="18" charset="0"/>
                <a:ea typeface="Calibri" panose="020F0502020204030204" pitchFamily="34" charset="0"/>
              </a:rPr>
              <a:t>used hedonic regression methods to estimate average rental housing physical depreciation for areas of the United States and he estimated a downward quality bias of the CPI caused by rental-housing physical depreciation. This created a</a:t>
            </a:r>
            <a:r>
              <a:rPr lang="en-US" dirty="0"/>
              <a:t> need to correct the shelter indexes and allow the physical depreciation of housing unit over time to be accounted for in quality adjustment. The hedonic regression model serves as the basis for the process still used today.</a:t>
            </a:r>
          </a:p>
          <a:p>
            <a:endParaRPr lang="en-US" dirty="0"/>
          </a:p>
          <a:p>
            <a:r>
              <a:rPr lang="en-US" dirty="0"/>
              <a:t>This is the hedonic regression we are talking about. </a:t>
            </a:r>
            <a:r>
              <a:rPr lang="en-US" b="1" dirty="0"/>
              <a:t>(Click)  </a:t>
            </a:r>
            <a:r>
              <a:rPr lang="en-US" b="0" i="0" dirty="0"/>
              <a:t>It is also a logarithmic regression.</a:t>
            </a:r>
            <a:endParaRPr lang="en-US" b="1" dirty="0"/>
          </a:p>
          <a:p>
            <a:endParaRPr lang="en-US" b="1" dirty="0"/>
          </a:p>
          <a:p>
            <a:r>
              <a:rPr lang="en-US" b="1" dirty="0"/>
              <a:t>(Click) </a:t>
            </a:r>
            <a:r>
              <a:rPr lang="en-US" b="0" dirty="0"/>
              <a:t>The housing unit attributes (X </a:t>
            </a:r>
            <a:r>
              <a:rPr lang="en-US" b="0" dirty="0" err="1"/>
              <a:t>i,t</a:t>
            </a:r>
            <a:r>
              <a:rPr lang="en-US" b="0" dirty="0"/>
              <a:t>) is the numerous measures of collected housing data (including structural characteristics, neighborhood, services included in the rent, and age of the dwelling) have changed over time. The first update was in 1999</a:t>
            </a:r>
            <a:r>
              <a:rPr lang="en-US" sz="1800" dirty="0">
                <a:solidFill>
                  <a:srgbClr val="000000"/>
                </a:solidFill>
                <a:effectLst/>
                <a:latin typeface="Times New Roman" panose="02020603050405020304" pitchFamily="18" charset="0"/>
                <a:ea typeface="Calibri" panose="020F0502020204030204" pitchFamily="34" charset="0"/>
              </a:rPr>
              <a:t> to accommodate a new housing sample based on the 1990 census. This update entailed the addition of census data by zip code instead of census tract, to include units built after 1990. Many updates happens since, either to adapt to the changing market condition (like COVID) or to investigate characteristics variables that would improve the hedonic regression model.</a:t>
            </a:r>
          </a:p>
          <a:p>
            <a:r>
              <a:rPr lang="en-US" sz="1800" b="1" dirty="0"/>
              <a:t>(Click) </a:t>
            </a:r>
            <a:r>
              <a:rPr lang="en-US" sz="1800" b="0" dirty="0">
                <a:solidFill>
                  <a:srgbClr val="000000"/>
                </a:solidFill>
                <a:effectLst/>
                <a:latin typeface="Times New Roman" panose="02020603050405020304" pitchFamily="18" charset="0"/>
                <a:ea typeface="Calibri" panose="020F0502020204030204" pitchFamily="34" charset="0"/>
              </a:rPr>
              <a:t>The unmeasured attributes are represented here by an index of latent quality (qi(t)). And this is the part that’s associated with physical depreciation of a housing unit.</a:t>
            </a:r>
            <a:endParaRPr lang="en-US" b="0" dirty="0"/>
          </a:p>
        </p:txBody>
      </p:sp>
      <p:sp>
        <p:nvSpPr>
          <p:cNvPr id="4" name="Slide Number Placeholder 3"/>
          <p:cNvSpPr>
            <a:spLocks noGrp="1"/>
          </p:cNvSpPr>
          <p:nvPr>
            <p:ph type="sldNum" sz="quarter" idx="5"/>
          </p:nvPr>
        </p:nvSpPr>
        <p:spPr/>
        <p:txBody>
          <a:bodyPr/>
          <a:lstStyle/>
          <a:p>
            <a:fld id="{1714600A-8DBD-4847-B384-BBF6115956A1}" type="slidenum">
              <a:rPr lang="en-US" smtClean="0"/>
              <a:t>3</a:t>
            </a:fld>
            <a:endParaRPr lang="en-US"/>
          </a:p>
        </p:txBody>
      </p:sp>
    </p:spTree>
    <p:extLst>
      <p:ext uri="{BB962C8B-B14F-4D97-AF65-F5344CB8AC3E}">
        <p14:creationId xmlns:p14="http://schemas.microsoft.com/office/powerpoint/2010/main" val="280343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current hedonic regression model looks like this.</a:t>
            </a:r>
          </a:p>
          <a:p>
            <a:r>
              <a:rPr lang="en-US" dirty="0"/>
              <a:t>It has 35 variables (excluding the dummy variables for location within a specific CPI pricing area).</a:t>
            </a:r>
          </a:p>
        </p:txBody>
      </p:sp>
      <p:sp>
        <p:nvSpPr>
          <p:cNvPr id="4" name="Slide Number Placeholder 3"/>
          <p:cNvSpPr>
            <a:spLocks noGrp="1"/>
          </p:cNvSpPr>
          <p:nvPr>
            <p:ph type="sldNum" sz="quarter" idx="5"/>
          </p:nvPr>
        </p:nvSpPr>
        <p:spPr/>
        <p:txBody>
          <a:bodyPr/>
          <a:lstStyle/>
          <a:p>
            <a:fld id="{1714600A-8DBD-4847-B384-BBF6115956A1}" type="slidenum">
              <a:rPr lang="en-US" smtClean="0"/>
              <a:t>4</a:t>
            </a:fld>
            <a:endParaRPr lang="en-US"/>
          </a:p>
        </p:txBody>
      </p:sp>
    </p:spTree>
    <p:extLst>
      <p:ext uri="{BB962C8B-B14F-4D97-AF65-F5344CB8AC3E}">
        <p14:creationId xmlns:p14="http://schemas.microsoft.com/office/powerpoint/2010/main" val="264015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focus today is mainly on the 6 depreciation variables and more specifically on “</a:t>
            </a:r>
            <a:r>
              <a:rPr lang="en-US" dirty="0" err="1"/>
              <a:t>ageold</a:t>
            </a:r>
            <a:r>
              <a:rPr lang="en-US" dirty="0"/>
              <a:t>” variable.</a:t>
            </a:r>
          </a:p>
          <a:p>
            <a:endParaRPr lang="en-US" dirty="0"/>
          </a:p>
          <a:p>
            <a:r>
              <a:rPr lang="en-US" sz="1200" kern="1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age_allrm</a:t>
            </a:r>
            <a:r>
              <a:rPr lang="en-US" sz="12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age time the total number of rooms</a:t>
            </a:r>
          </a:p>
          <a:p>
            <a:r>
              <a:rPr lang="en-US" sz="1200" kern="1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age_detach</a:t>
            </a:r>
            <a:r>
              <a:rPr lang="en-US" sz="12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age for single, detached structures (0 otherwise)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Old is a binary variable. (</a:t>
            </a:r>
            <a:r>
              <a:rPr lang="en-US" b="1" i="1" dirty="0"/>
              <a:t>Previous definition</a:t>
            </a:r>
            <a:r>
              <a:rPr lang="en-US" i="1" dirty="0"/>
              <a:t> shown above, read out equation above</a:t>
            </a:r>
            <a:r>
              <a:rPr lang="en-US" dirty="0"/>
              <a:t>)</a:t>
            </a:r>
          </a:p>
          <a:p>
            <a:endParaRPr lang="en-US" dirty="0"/>
          </a:p>
          <a:p>
            <a:r>
              <a:rPr lang="en-US" dirty="0"/>
              <a:t>We are just focusing on the depreciation variables because </a:t>
            </a:r>
            <a:r>
              <a:rPr lang="en-US" b="1" dirty="0"/>
              <a:t>(Click) </a:t>
            </a:r>
            <a:r>
              <a:rPr lang="en-US" dirty="0"/>
              <a:t>the age-bias adjustment factor is the partial derivative of the logarithm of rent with respect to age as (</a:t>
            </a:r>
            <a:r>
              <a:rPr lang="en-US" i="1" dirty="0"/>
              <a:t>you can see from the equation on the slide, read out equation above</a:t>
            </a:r>
            <a:r>
              <a:rPr lang="en-US" dirty="0"/>
              <a:t>)</a:t>
            </a:r>
          </a:p>
          <a:p>
            <a:endParaRPr lang="en-US" sz="12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SO… now that we know where the ‘</a:t>
            </a:r>
            <a:r>
              <a:rPr lang="en-US" sz="1200" kern="1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ageold</a:t>
            </a:r>
            <a:r>
              <a:rPr lang="en-US" sz="12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is in the BLS model and ‘old’ variable is in the housing age-bias adjustment factor, let’s get to the issue that jump started our research.</a:t>
            </a:r>
            <a:endParaRPr lang="en-US" dirty="0"/>
          </a:p>
        </p:txBody>
      </p:sp>
      <p:sp>
        <p:nvSpPr>
          <p:cNvPr id="4" name="Slide Number Placeholder 3"/>
          <p:cNvSpPr>
            <a:spLocks noGrp="1"/>
          </p:cNvSpPr>
          <p:nvPr>
            <p:ph type="sldNum" sz="quarter" idx="5"/>
          </p:nvPr>
        </p:nvSpPr>
        <p:spPr/>
        <p:txBody>
          <a:bodyPr/>
          <a:lstStyle/>
          <a:p>
            <a:fld id="{1714600A-8DBD-4847-B384-BBF6115956A1}" type="slidenum">
              <a:rPr lang="en-US" smtClean="0"/>
              <a:t>5</a:t>
            </a:fld>
            <a:endParaRPr lang="en-US"/>
          </a:p>
        </p:txBody>
      </p:sp>
    </p:spTree>
    <p:extLst>
      <p:ext uri="{BB962C8B-B14F-4D97-AF65-F5344CB8AC3E}">
        <p14:creationId xmlns:p14="http://schemas.microsoft.com/office/powerpoint/2010/main" val="404551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In 1988 when age bias was first introduced, “old” referred to housing unit built before 1900. Since 2007 or longer, “old” was referred to housing units aged 100 and older, and by 2020, the definition remains. It has been a long time since this variable has been reviewed and maintained.</a:t>
            </a:r>
          </a:p>
          <a:p>
            <a:pPr marL="0" marR="0" algn="just">
              <a:lnSpc>
                <a:spcPct val="107000"/>
              </a:lnSpc>
              <a:spcBef>
                <a:spcPts val="0"/>
              </a:spcBef>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(Click)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Here are graphs that shows the age-bias adjustment factors with respective to age for each housing unit in that census region 1 and census division 1 &amp; 2.</a:t>
            </a: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(Point out: 0 line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(Click)</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y-axis=Age Factor, x-axis=Age (or current year minus a housing unit’s Year Built value)</a:t>
            </a:r>
          </a:p>
          <a:p>
            <a:pPr marL="0" marR="0" algn="just">
              <a:lnSpc>
                <a:spcPct val="107000"/>
              </a:lnSpc>
              <a:spcBef>
                <a:spcPts val="0"/>
              </a:spcBef>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Now that we know how to understand these charts, let’s just look at all of the census regions and divisions at once.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714600A-8DBD-4847-B384-BBF6115956A1}" type="slidenum">
              <a:rPr lang="en-US" smtClean="0"/>
              <a:t>6</a:t>
            </a:fld>
            <a:endParaRPr lang="en-US"/>
          </a:p>
        </p:txBody>
      </p:sp>
    </p:spTree>
    <p:extLst>
      <p:ext uri="{BB962C8B-B14F-4D97-AF65-F5344CB8AC3E}">
        <p14:creationId xmlns:p14="http://schemas.microsoft.com/office/powerpoint/2010/main" val="323402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Again, the graphs shows the age-bias adjustment factors with respective to age for each housing unit in that census region or census division. Issues with old housing units can be observed. All charts show housing units at one point in the negative value. This should not happen, but one possible reason is due to major renovation in the housing unit. Some charts also appear to have a U-shaped trend, which indicates a possible understatement on depreciation effect on newer housing unit over time and an overstatement of rent reducing effect of age for older units. Removing older housing units could improve the fit of the BLS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This moved us forward to update the ‘old’ variable definition to a new threshold.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714600A-8DBD-4847-B384-BBF6115956A1}" type="slidenum">
              <a:rPr lang="en-US" smtClean="0"/>
              <a:t>7</a:t>
            </a:fld>
            <a:endParaRPr lang="en-US"/>
          </a:p>
        </p:txBody>
      </p:sp>
    </p:spTree>
    <p:extLst>
      <p:ext uri="{BB962C8B-B14F-4D97-AF65-F5344CB8AC3E}">
        <p14:creationId xmlns:p14="http://schemas.microsoft.com/office/powerpoint/2010/main" val="422623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existing “</a:t>
            </a:r>
            <a:r>
              <a:rPr lang="en-US" sz="1800" dirty="0" err="1">
                <a:effectLst/>
                <a:latin typeface="Times New Roman" panose="02020603050405020304" pitchFamily="18" charset="0"/>
                <a:ea typeface="Calibri" panose="020F0502020204030204" pitchFamily="34" charset="0"/>
              </a:rPr>
              <a:t>ageold</a:t>
            </a:r>
            <a:r>
              <a:rPr lang="en-US" sz="1800" dirty="0">
                <a:effectLst/>
                <a:latin typeface="Times New Roman" panose="02020603050405020304" pitchFamily="18" charset="0"/>
                <a:ea typeface="Calibri" panose="020F0502020204030204" pitchFamily="34" charset="0"/>
              </a:rPr>
              <a:t>” variable used in the age-bias adjustment factor is based on a static threshold, derived from the “old” variable, but this approach lacks robust justification. To improve the motivation behind the “</a:t>
            </a:r>
            <a:r>
              <a:rPr lang="en-US" sz="1800" dirty="0" err="1">
                <a:effectLst/>
                <a:latin typeface="Times New Roman" panose="02020603050405020304" pitchFamily="18" charset="0"/>
                <a:ea typeface="Calibri" panose="020F0502020204030204" pitchFamily="34" charset="0"/>
              </a:rPr>
              <a:t>ageold</a:t>
            </a:r>
            <a:r>
              <a:rPr lang="en-US" sz="1800" dirty="0">
                <a:effectLst/>
                <a:latin typeface="Times New Roman" panose="02020603050405020304" pitchFamily="18" charset="0"/>
                <a:ea typeface="Calibri" panose="020F0502020204030204" pitchFamily="34" charset="0"/>
              </a:rPr>
              <a:t>” variable, it is crucial to re-examine the threshold year that defines “old”. This investigation should explore several factors: whether the threshold should be static (a fixed year cutoff) or dynamic (a duration of year cutoff based on the sample selection year), the balance between domain-driven insights versus purely data-driven methods for setting the threshold year, and the CPI pricing area (PSU) scope to which the threshold should apply. A more accurate and contextually relevant “</a:t>
            </a:r>
            <a:r>
              <a:rPr lang="en-US" sz="1800" dirty="0" err="1">
                <a:effectLst/>
                <a:latin typeface="Times New Roman" panose="02020603050405020304" pitchFamily="18" charset="0"/>
                <a:ea typeface="Calibri" panose="020F0502020204030204" pitchFamily="34" charset="0"/>
              </a:rPr>
              <a:t>ageold</a:t>
            </a:r>
            <a:r>
              <a:rPr lang="en-US" sz="1800" dirty="0">
                <a:effectLst/>
                <a:latin typeface="Times New Roman" panose="02020603050405020304" pitchFamily="18" charset="0"/>
                <a:ea typeface="Calibri" panose="020F0502020204030204" pitchFamily="34" charset="0"/>
              </a:rPr>
              <a:t>” variable can help achieve better age-bias adjustment across diverse geographical units.</a:t>
            </a:r>
            <a:endParaRPr lang="en-US" dirty="0"/>
          </a:p>
        </p:txBody>
      </p:sp>
      <p:sp>
        <p:nvSpPr>
          <p:cNvPr id="4" name="Slide Number Placeholder 3"/>
          <p:cNvSpPr>
            <a:spLocks noGrp="1"/>
          </p:cNvSpPr>
          <p:nvPr>
            <p:ph type="sldNum" sz="quarter" idx="5"/>
          </p:nvPr>
        </p:nvSpPr>
        <p:spPr/>
        <p:txBody>
          <a:bodyPr/>
          <a:lstStyle/>
          <a:p>
            <a:fld id="{1714600A-8DBD-4847-B384-BBF6115956A1}" type="slidenum">
              <a:rPr lang="en-US" smtClean="0"/>
              <a:t>9</a:t>
            </a:fld>
            <a:endParaRPr lang="en-US"/>
          </a:p>
        </p:txBody>
      </p:sp>
    </p:spTree>
    <p:extLst>
      <p:ext uri="{BB962C8B-B14F-4D97-AF65-F5344CB8AC3E}">
        <p14:creationId xmlns:p14="http://schemas.microsoft.com/office/powerpoint/2010/main" val="185166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The accuracy of the “year built” variable is important.  CPI Housing methodology has used the “year built” variable to engineer 6 “depreciation” variables.  Recent improvements in the efforts used to obtain ‘Year built’ data include data collectors using tax assessment data and other resources.  One concern with the accuracy of the “year built” data is overrepresenting depreciation of old housing units since major improvement to the housing unit are not considered.  Major improvements, such as permit(s)-required projects would not change the ‘Year built’ data, and therefore not reflected in age bias. Only addition or removal of bathroom, bedroom, and other room are reflected in structural change factors.</a:t>
            </a:r>
            <a:endParaRPr lang="en-US" sz="1800" u="none"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(Once again) The previous definition of ‘old’ are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units with a “year built” in 1919 or earlier</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(So) Major home improvement work from 1920 - present has been analyzed for key factors that influence property value.</a:t>
            </a:r>
            <a:endParaRPr lang="en-US" dirty="0"/>
          </a:p>
        </p:txBody>
      </p:sp>
      <p:sp>
        <p:nvSpPr>
          <p:cNvPr id="4" name="Slide Number Placeholder 3"/>
          <p:cNvSpPr>
            <a:spLocks noGrp="1"/>
          </p:cNvSpPr>
          <p:nvPr>
            <p:ph type="sldNum" sz="quarter" idx="5"/>
          </p:nvPr>
        </p:nvSpPr>
        <p:spPr/>
        <p:txBody>
          <a:bodyPr/>
          <a:lstStyle/>
          <a:p>
            <a:fld id="{1714600A-8DBD-4847-B384-BBF6115956A1}" type="slidenum">
              <a:rPr lang="en-US" smtClean="0"/>
              <a:t>10</a:t>
            </a:fld>
            <a:endParaRPr lang="en-US"/>
          </a:p>
        </p:txBody>
      </p:sp>
    </p:spTree>
    <p:extLst>
      <p:ext uri="{BB962C8B-B14F-4D97-AF65-F5344CB8AC3E}">
        <p14:creationId xmlns:p14="http://schemas.microsoft.com/office/powerpoint/2010/main" val="267730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(freestyle from reading the slide)</a:t>
            </a:r>
          </a:p>
        </p:txBody>
      </p:sp>
      <p:sp>
        <p:nvSpPr>
          <p:cNvPr id="4" name="Slide Number Placeholder 3"/>
          <p:cNvSpPr>
            <a:spLocks noGrp="1"/>
          </p:cNvSpPr>
          <p:nvPr>
            <p:ph type="sldNum" sz="quarter" idx="5"/>
          </p:nvPr>
        </p:nvSpPr>
        <p:spPr/>
        <p:txBody>
          <a:bodyPr/>
          <a:lstStyle/>
          <a:p>
            <a:fld id="{1714600A-8DBD-4847-B384-BBF6115956A1}" type="slidenum">
              <a:rPr lang="en-US" smtClean="0"/>
              <a:t>11</a:t>
            </a:fld>
            <a:endParaRPr lang="en-US"/>
          </a:p>
        </p:txBody>
      </p:sp>
    </p:spTree>
    <p:extLst>
      <p:ext uri="{BB962C8B-B14F-4D97-AF65-F5344CB8AC3E}">
        <p14:creationId xmlns:p14="http://schemas.microsoft.com/office/powerpoint/2010/main" val="388721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resentation Title">
    <p:bg>
      <p:bgPr>
        <a:gradFill rotWithShape="1">
          <a:gsLst>
            <a:gs pos="0">
              <a:srgbClr val="192168"/>
            </a:gs>
            <a:gs pos="54000">
              <a:srgbClr val="192168">
                <a:alpha val="89000"/>
              </a:srgbClr>
            </a:gs>
            <a:gs pos="100000">
              <a:srgbClr val="969EE6">
                <a:alpha val="50000"/>
              </a:srgbClr>
            </a:gs>
          </a:gsLst>
          <a:lin ang="5400000" scaled="1"/>
        </a:gradFill>
        <a:effectLst/>
      </p:bgPr>
    </p:bg>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685800" y="2895600"/>
            <a:ext cx="7797800" cy="0"/>
          </a:xfrm>
          <a:prstGeom prst="line">
            <a:avLst/>
          </a:prstGeom>
          <a:noFill/>
          <a:ln w="76200">
            <a:solidFill>
              <a:srgbClr val="CE1126"/>
            </a:solidFill>
            <a:round/>
            <a:headEnd/>
            <a:tailEnd/>
          </a:ln>
        </p:spPr>
        <p:txBody>
          <a:bodyPr anchor="ctr"/>
          <a:lstStyle/>
          <a:p>
            <a:pPr>
              <a:defRPr/>
            </a:pPr>
            <a:endParaRPr lang="en-US" dirty="0"/>
          </a:p>
        </p:txBody>
      </p:sp>
      <p:sp>
        <p:nvSpPr>
          <p:cNvPr id="3074" name="Rectangle 2"/>
          <p:cNvSpPr>
            <a:spLocks noGrp="1" noChangeArrowheads="1"/>
          </p:cNvSpPr>
          <p:nvPr>
            <p:ph type="ctrTitle"/>
          </p:nvPr>
        </p:nvSpPr>
        <p:spPr>
          <a:xfrm>
            <a:off x="685800" y="914400"/>
            <a:ext cx="7772400" cy="1828800"/>
          </a:xfrm>
          <a:prstGeom prst="rect">
            <a:avLst/>
          </a:prstGeom>
        </p:spPr>
        <p:txBody>
          <a:bodyPr anchor="b"/>
          <a:lstStyle>
            <a:lvl1pPr>
              <a:spcBef>
                <a:spcPts val="0"/>
              </a:spcBef>
              <a:defRPr sz="4400" baseline="0">
                <a:solidFill>
                  <a:schemeClr val="bg1"/>
                </a:solidFill>
                <a:latin typeface="Tahoma" pitchFamily="34" charset="0"/>
                <a:cs typeface="Tahoma" pitchFamily="34" charset="0"/>
              </a:defRPr>
            </a:lvl1pPr>
          </a:lstStyle>
          <a:p>
            <a:r>
              <a:rPr lang="en-US" dirty="0"/>
              <a:t>Click to edit Master title style</a:t>
            </a:r>
          </a:p>
        </p:txBody>
      </p:sp>
      <p:sp>
        <p:nvSpPr>
          <p:cNvPr id="3075" name="Rectangle 3"/>
          <p:cNvSpPr>
            <a:spLocks noGrp="1" noChangeArrowheads="1"/>
          </p:cNvSpPr>
          <p:nvPr>
            <p:ph type="subTitle" idx="1"/>
          </p:nvPr>
        </p:nvSpPr>
        <p:spPr>
          <a:xfrm>
            <a:off x="1371600" y="3124200"/>
            <a:ext cx="6400800" cy="3581400"/>
          </a:xfrm>
          <a:prstGeom prst="rect">
            <a:avLst/>
          </a:prstGeom>
        </p:spPr>
        <p:txBody>
          <a:bodyPr/>
          <a:lstStyle>
            <a:lvl1pPr marL="0" indent="0" algn="ctr">
              <a:spcBef>
                <a:spcPts val="0"/>
              </a:spcBef>
              <a:buFont typeface="Wingdings" pitchFamily="2" charset="2"/>
              <a:buNone/>
              <a:defRPr sz="3600" b="1">
                <a:solidFill>
                  <a:schemeClr val="bg1"/>
                </a:solidFill>
                <a:latin typeface="Tahoma" pitchFamily="34" charset="0"/>
                <a:cs typeface="Tahoma" pitchFamily="34" charset="0"/>
              </a:defRPr>
            </a:lvl1pPr>
          </a:lstStyle>
          <a:p>
            <a:r>
              <a:rPr lang="en-US" dirty="0"/>
              <a:t>Click to edit Master subtitle style</a:t>
            </a:r>
          </a:p>
        </p:txBody>
      </p:sp>
    </p:spTree>
    <p:extLst>
      <p:ext uri="{BB962C8B-B14F-4D97-AF65-F5344CB8AC3E}">
        <p14:creationId xmlns:p14="http://schemas.microsoft.com/office/powerpoint/2010/main" val="223065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86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Subtitle 2"/>
          <p:cNvSpPr>
            <a:spLocks noGrp="1"/>
          </p:cNvSpPr>
          <p:nvPr>
            <p:ph type="subTitle" idx="4294967295"/>
          </p:nvPr>
        </p:nvSpPr>
        <p:spPr>
          <a:xfrm>
            <a:off x="457200" y="1970531"/>
            <a:ext cx="8229600" cy="1175005"/>
          </a:xfrm>
          <a:prstGeom prst="rect">
            <a:avLst/>
          </a:prstGeom>
        </p:spPr>
        <p:txBody>
          <a:bodyPr/>
          <a:lstStyle>
            <a:lvl1pPr>
              <a:lnSpc>
                <a:spcPts val="4500"/>
              </a:lnSpc>
              <a:spcBef>
                <a:spcPts val="600"/>
              </a:spcBef>
              <a:defRPr/>
            </a:lvl1pPr>
          </a:lstStyle>
          <a:p>
            <a:r>
              <a:rPr lang="en-US"/>
              <a:t>Click to edit Master subtitle style</a:t>
            </a:r>
            <a:endParaRPr lang="en-US" dirty="0"/>
          </a:p>
        </p:txBody>
      </p:sp>
      <p:sp>
        <p:nvSpPr>
          <p:cNvPr id="3" name="Title 1"/>
          <p:cNvSpPr>
            <a:spLocks noGrp="1"/>
          </p:cNvSpPr>
          <p:nvPr>
            <p:ph type="title" hasCustomPrompt="1"/>
          </p:nvPr>
        </p:nvSpPr>
        <p:spPr>
          <a:xfrm>
            <a:off x="457200" y="443483"/>
            <a:ext cx="8229600" cy="1527048"/>
          </a:xfrm>
          <a:prstGeom prst="rect">
            <a:avLst/>
          </a:prstGeom>
        </p:spPr>
        <p:txBody>
          <a:bodyPr/>
          <a:lstStyle>
            <a:lvl1pPr>
              <a:lnSpc>
                <a:spcPts val="5700"/>
              </a:lnSpc>
              <a:spcBef>
                <a:spcPts val="600"/>
              </a:spcBef>
              <a:defRPr>
                <a:solidFill>
                  <a:schemeClr val="bg1"/>
                </a:solidFill>
                <a:latin typeface="Calibri" panose="020F0502020204030204" pitchFamily="34" charset="0"/>
                <a:cs typeface="Calibri" panose="020F0502020204030204" pitchFamily="34" charset="0"/>
              </a:defRPr>
            </a:lvl1pPr>
          </a:lstStyle>
          <a:p>
            <a:r>
              <a:rPr lang="en-US" dirty="0"/>
              <a:t>Click, add Presentation title</a:t>
            </a:r>
          </a:p>
        </p:txBody>
      </p:sp>
    </p:spTree>
    <p:extLst>
      <p:ext uri="{BB962C8B-B14F-4D97-AF65-F5344CB8AC3E}">
        <p14:creationId xmlns:p14="http://schemas.microsoft.com/office/powerpoint/2010/main" val="419378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498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4672"/>
          </a:xfr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22437"/>
            <a:ext cx="8229600" cy="3992563"/>
          </a:xfr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a:buClr>
                <a:srgbClr val="CE1126"/>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 (not recommended)</a:t>
            </a:r>
          </a:p>
        </p:txBody>
      </p:sp>
      <p:sp>
        <p:nvSpPr>
          <p:cNvPr id="8"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a:t>
            </a:r>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U.S. Bureau of Labor Statistics</a:t>
            </a:r>
            <a:r>
              <a:rPr lang="en-US" sz="1050" spc="45" dirty="0">
                <a:solidFill>
                  <a:srgbClr val="002060"/>
                </a:solidFill>
                <a:latin typeface="Century Gothic" panose="020B0502020202020204" pitchFamily="34" charset="0"/>
              </a:rPr>
              <a:t> • </a:t>
            </a:r>
            <a:r>
              <a:rPr lang="en-US" sz="1050" b="1" spc="45" dirty="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450941745"/>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2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11163" y="1689100"/>
            <a:ext cx="4122737" cy="4564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4767263" y="1689100"/>
            <a:ext cx="4122737" cy="4564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65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33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2093913"/>
            <a:ext cx="3871913" cy="4056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4814887" y="2093913"/>
            <a:ext cx="3871913" cy="405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hasCustomPrompt="1"/>
          </p:nvPr>
        </p:nvSpPr>
        <p:spPr>
          <a:xfrm>
            <a:off x="457200" y="1608138"/>
            <a:ext cx="3871913"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a:t>Compare title</a:t>
            </a:r>
          </a:p>
        </p:txBody>
      </p:sp>
      <p:sp>
        <p:nvSpPr>
          <p:cNvPr id="8" name="Text Placeholder 6"/>
          <p:cNvSpPr>
            <a:spLocks noGrp="1"/>
          </p:cNvSpPr>
          <p:nvPr>
            <p:ph type="body" sz="quarter" idx="13" hasCustomPrompt="1"/>
          </p:nvPr>
        </p:nvSpPr>
        <p:spPr>
          <a:xfrm>
            <a:off x="4814886" y="1608138"/>
            <a:ext cx="3871913"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a:t>Compare title</a:t>
            </a:r>
          </a:p>
        </p:txBody>
      </p:sp>
    </p:spTree>
    <p:extLst>
      <p:ext uri="{BB962C8B-B14F-4D97-AF65-F5344CB8AC3E}">
        <p14:creationId xmlns:p14="http://schemas.microsoft.com/office/powerpoint/2010/main" val="76649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8316" y="2516393"/>
            <a:ext cx="8229600" cy="1096962"/>
          </a:xfrm>
        </p:spPr>
        <p:txBody>
          <a:bodyPr/>
          <a:lstStyle>
            <a:lvl1pPr>
              <a:defRPr sz="5400"/>
            </a:lvl1pPr>
          </a:lstStyle>
          <a:p>
            <a:r>
              <a:rPr lang="en-US" dirty="0"/>
              <a:t>Click to edit section title</a:t>
            </a:r>
          </a:p>
        </p:txBody>
      </p:sp>
    </p:spTree>
    <p:extLst>
      <p:ext uri="{BB962C8B-B14F-4D97-AF65-F5344CB8AC3E}">
        <p14:creationId xmlns:p14="http://schemas.microsoft.com/office/powerpoint/2010/main" val="17301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429000" y="722672"/>
            <a:ext cx="5235677" cy="5257442"/>
          </a:xfrm>
        </p:spPr>
        <p:txBody>
          <a:bodyPr/>
          <a:lstStyle>
            <a:lvl1pPr marL="0" indent="0">
              <a:buNone/>
              <a:defRPr/>
            </a:lvl1pPr>
          </a:lstStyle>
          <a:p>
            <a:pPr lvl="0"/>
            <a:r>
              <a:rPr lang="en-US" dirty="0"/>
              <a:t>Object</a:t>
            </a:r>
          </a:p>
        </p:txBody>
      </p:sp>
      <p:sp>
        <p:nvSpPr>
          <p:cNvPr id="6" name="Content Placeholder 5"/>
          <p:cNvSpPr>
            <a:spLocks noGrp="1"/>
          </p:cNvSpPr>
          <p:nvPr>
            <p:ph sz="quarter" idx="11"/>
          </p:nvPr>
        </p:nvSpPr>
        <p:spPr>
          <a:xfrm>
            <a:off x="398464" y="1526458"/>
            <a:ext cx="3030536" cy="44536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98464" y="722672"/>
            <a:ext cx="3030536" cy="738188"/>
          </a:xfrm>
        </p:spPr>
        <p:txBody>
          <a:bodyPr/>
          <a:lstStyle>
            <a:lvl1pPr marL="0" indent="0">
              <a:buNone/>
              <a:defRPr baseline="0"/>
            </a:lvl1pPr>
          </a:lstStyle>
          <a:p>
            <a:pPr lvl="0"/>
            <a:r>
              <a:rPr lang="en-US" dirty="0"/>
              <a:t>Click to add text</a:t>
            </a:r>
          </a:p>
        </p:txBody>
      </p:sp>
    </p:spTree>
    <p:extLst>
      <p:ext uri="{BB962C8B-B14F-4D97-AF65-F5344CB8AC3E}">
        <p14:creationId xmlns:p14="http://schemas.microsoft.com/office/powerpoint/2010/main" val="1178053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1733" r="4623"/>
          <a:stretch/>
        </p:blipFill>
        <p:spPr>
          <a:xfrm>
            <a:off x="-175491" y="0"/>
            <a:ext cx="9319491" cy="6858000"/>
          </a:xfrm>
          <a:prstGeom prst="rect">
            <a:avLst/>
          </a:prstGeom>
        </p:spPr>
      </p:pic>
      <p:sp>
        <p:nvSpPr>
          <p:cNvPr id="2" name="Title Placeholder 1"/>
          <p:cNvSpPr>
            <a:spLocks noGrp="1"/>
          </p:cNvSpPr>
          <p:nvPr>
            <p:ph type="title"/>
          </p:nvPr>
        </p:nvSpPr>
        <p:spPr>
          <a:xfrm>
            <a:off x="457200" y="457199"/>
            <a:ext cx="8229600" cy="1368425"/>
          </a:xfrm>
          <a:prstGeom prst="rect">
            <a:avLst/>
          </a:prstGeom>
        </p:spPr>
        <p:txBody>
          <a:bodyPr vert="horz" lIns="91440" tIns="45720" rIns="91440" bIns="45720" rtlCol="0" anchor="t">
            <a:normAutofit/>
          </a:bodyPr>
          <a:lstStyle/>
          <a:p>
            <a:r>
              <a:rPr lang="en-US" dirty="0"/>
              <a:t>Click to edit title</a:t>
            </a:r>
          </a:p>
        </p:txBody>
      </p:sp>
      <p:sp>
        <p:nvSpPr>
          <p:cNvPr id="3" name="Text Placeholder 2"/>
          <p:cNvSpPr>
            <a:spLocks noGrp="1"/>
          </p:cNvSpPr>
          <p:nvPr>
            <p:ph type="body" idx="1"/>
          </p:nvPr>
        </p:nvSpPr>
        <p:spPr>
          <a:xfrm>
            <a:off x="457200" y="1825625"/>
            <a:ext cx="8229600" cy="1056120"/>
          </a:xfrm>
          <a:prstGeom prst="rect">
            <a:avLst/>
          </a:prstGeom>
        </p:spPr>
        <p:txBody>
          <a:bodyPr vert="horz" lIns="91440" tIns="45720" rIns="91440" bIns="45720" rtlCol="0">
            <a:normAutofit/>
          </a:bodyPr>
          <a:lstStyle/>
          <a:p>
            <a:pPr lvl="0"/>
            <a:r>
              <a:rPr lang="en-US" dirty="0"/>
              <a:t>Click to add subtitle</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0142" y="5881445"/>
            <a:ext cx="8439702" cy="976557"/>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1543" y="6205585"/>
            <a:ext cx="1016247" cy="608236"/>
          </a:xfrm>
          <a:prstGeom prst="rect">
            <a:avLst/>
          </a:prstGeom>
        </p:spPr>
      </p:pic>
      <p:sp>
        <p:nvSpPr>
          <p:cNvPr id="10"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a:t>
            </a:r>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U.S. Bureau of Labor Statistics</a:t>
            </a:r>
            <a:r>
              <a:rPr lang="en-US" sz="1050" spc="45" dirty="0">
                <a:solidFill>
                  <a:schemeClr val="bg1"/>
                </a:solidFill>
                <a:latin typeface="Century Gothic" panose="020B0502020202020204" pitchFamily="34" charset="0"/>
              </a:rPr>
              <a:t> • </a:t>
            </a:r>
            <a:r>
              <a:rPr lang="en-US" sz="1050" b="1" spc="45" dirty="0">
                <a:solidFill>
                  <a:schemeClr val="bg1"/>
                </a:solidFill>
                <a:latin typeface="Century Gothic" panose="020B0502020202020204" pitchFamily="34" charset="0"/>
              </a:rPr>
              <a:t>bls.gov</a:t>
            </a:r>
          </a:p>
        </p:txBody>
      </p:sp>
    </p:spTree>
    <p:extLst>
      <p:ext uri="{BB962C8B-B14F-4D97-AF65-F5344CB8AC3E}">
        <p14:creationId xmlns:p14="http://schemas.microsoft.com/office/powerpoint/2010/main" val="1807257929"/>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7098" y="5899731"/>
            <a:ext cx="8439702" cy="976557"/>
          </a:xfrm>
          <a:prstGeom prst="rect">
            <a:avLst/>
          </a:prstGeom>
        </p:spPr>
      </p:pic>
      <p:sp>
        <p:nvSpPr>
          <p:cNvPr id="1026" name="Title Placeholder 1"/>
          <p:cNvSpPr>
            <a:spLocks noGrp="1"/>
          </p:cNvSpPr>
          <p:nvPr userDrawn="1">
            <p:ph type="title"/>
          </p:nvPr>
        </p:nvSpPr>
        <p:spPr bwMode="auto">
          <a:xfrm>
            <a:off x="457200" y="274638"/>
            <a:ext cx="82296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title</a:t>
            </a:r>
          </a:p>
        </p:txBody>
      </p:sp>
      <p:sp>
        <p:nvSpPr>
          <p:cNvPr id="1027" name="Text Placeholder 2"/>
          <p:cNvSpPr>
            <a:spLocks noGrp="1"/>
          </p:cNvSpPr>
          <p:nvPr userDrawn="1">
            <p:ph type="body" idx="1"/>
          </p:nvPr>
        </p:nvSpPr>
        <p:spPr bwMode="auto">
          <a:xfrm>
            <a:off x="457200" y="1752601"/>
            <a:ext cx="82296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 (not recommended)</a:t>
            </a:r>
          </a:p>
          <a:p>
            <a:pPr lvl="4"/>
            <a:endParaRPr lang="en-US" dirty="0"/>
          </a:p>
          <a:p>
            <a:pPr lvl="3"/>
            <a:endParaRPr lang="en-US" dirty="0"/>
          </a:p>
        </p:txBody>
      </p:sp>
      <p:pic>
        <p:nvPicPr>
          <p:cNvPr id="13" name="Picture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38498" y="6199678"/>
            <a:ext cx="1017423" cy="608940"/>
          </a:xfrm>
          <a:prstGeom prst="rect">
            <a:avLst/>
          </a:prstGeom>
        </p:spPr>
      </p:pic>
      <p:sp>
        <p:nvSpPr>
          <p:cNvPr id="8"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a:t>
            </a:r>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U.S. Bureau of Labor Statistics</a:t>
            </a:r>
            <a:r>
              <a:rPr lang="en-US" sz="1050" spc="45" dirty="0">
                <a:solidFill>
                  <a:srgbClr val="002060"/>
                </a:solidFill>
                <a:latin typeface="Century Gothic" panose="020B0502020202020204" pitchFamily="34" charset="0"/>
              </a:rPr>
              <a:t> • </a:t>
            </a:r>
            <a:r>
              <a:rPr lang="en-US" sz="1050" b="1" spc="45" dirty="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1686485968"/>
      </p:ext>
    </p:extLst>
  </p:cSld>
  <p:clrMap bg1="lt1" tx1="dk1" bg2="lt2" tx2="dk2" accent1="accent1" accent2="accent2" accent3="accent3" accent4="accent4" accent5="accent5" accent6="accent6" hlink="hlink" folHlink="folHlink"/>
  <p:sldLayoutIdLst>
    <p:sldLayoutId id="2147483691" r:id="rId1"/>
    <p:sldLayoutId id="2147483671" r:id="rId2"/>
    <p:sldLayoutId id="2147483690" r:id="rId3"/>
    <p:sldLayoutId id="2147483695" r:id="rId4"/>
    <p:sldLayoutId id="2147483692" r:id="rId5"/>
    <p:sldLayoutId id="2147483693" r:id="rId6"/>
    <p:sldLayoutId id="2147483694" r:id="rId7"/>
  </p:sldLayoutIdLst>
  <p:hf hdr="0" dt="0"/>
  <p:txStyles>
    <p:title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084" r="9955"/>
          <a:stretch/>
        </p:blipFill>
        <p:spPr>
          <a:xfrm>
            <a:off x="0" y="1"/>
            <a:ext cx="9144000" cy="6858000"/>
          </a:xfrm>
          <a:prstGeom prst="rect">
            <a:avLst/>
          </a:prstGeom>
        </p:spPr>
      </p:pic>
      <p:sp>
        <p:nvSpPr>
          <p:cNvPr id="8" name="TextBox 7"/>
          <p:cNvSpPr txBox="1"/>
          <p:nvPr userDrawn="1"/>
        </p:nvSpPr>
        <p:spPr>
          <a:xfrm>
            <a:off x="457200" y="466344"/>
            <a:ext cx="8229600" cy="923330"/>
          </a:xfrm>
          <a:prstGeom prst="rect">
            <a:avLst/>
          </a:prstGeom>
          <a:noFill/>
        </p:spPr>
        <p:txBody>
          <a:bodyPr wrap="square" rtlCol="0">
            <a:spAutoFit/>
          </a:bodyPr>
          <a:lstStyle/>
          <a:p>
            <a:pPr algn="ctr"/>
            <a:r>
              <a:rPr lang="en-US" sz="5400" b="1" dirty="0">
                <a:solidFill>
                  <a:schemeClr val="bg1"/>
                </a:solidFill>
              </a:rPr>
              <a:t>Contact Information</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0142" y="5881445"/>
            <a:ext cx="8439702" cy="97655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31543" y="6205585"/>
            <a:ext cx="1016247" cy="608236"/>
          </a:xfrm>
          <a:prstGeom prst="rect">
            <a:avLst/>
          </a:prstGeom>
        </p:spPr>
      </p:pic>
      <p:sp>
        <p:nvSpPr>
          <p:cNvPr id="11"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a:t>
            </a:r>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U.S. Bureau of Labor Statistics</a:t>
            </a:r>
            <a:r>
              <a:rPr lang="en-US" sz="1050" spc="45" dirty="0">
                <a:solidFill>
                  <a:schemeClr val="bg1"/>
                </a:solidFill>
                <a:latin typeface="Century Gothic" panose="020B0502020202020204" pitchFamily="34" charset="0"/>
              </a:rPr>
              <a:t> • </a:t>
            </a:r>
            <a:r>
              <a:rPr lang="en-US" sz="1050" b="1" spc="45" dirty="0">
                <a:solidFill>
                  <a:schemeClr val="bg1"/>
                </a:solidFill>
                <a:latin typeface="Century Gothic" panose="020B0502020202020204" pitchFamily="34" charset="0"/>
              </a:rPr>
              <a:t>bls.gov</a:t>
            </a:r>
          </a:p>
        </p:txBody>
      </p:sp>
    </p:spTree>
    <p:extLst>
      <p:ext uri="{BB962C8B-B14F-4D97-AF65-F5344CB8AC3E}">
        <p14:creationId xmlns:p14="http://schemas.microsoft.com/office/powerpoint/2010/main" val="844186518"/>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image" Target="../media/image30.png"/><Relationship Id="rId5" Type="http://schemas.openxmlformats.org/officeDocument/2006/relationships/diagramQuickStyle" Target="../diagrams/quickStyle8.xml"/><Relationship Id="rId10" Type="http://schemas.openxmlformats.org/officeDocument/2006/relationships/image" Target="../media/image29.png"/><Relationship Id="rId4" Type="http://schemas.openxmlformats.org/officeDocument/2006/relationships/diagramLayout" Target="../diagrams/layout8.xm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0.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51957" y="5326509"/>
            <a:ext cx="6840085" cy="1362525"/>
          </a:xfrm>
          <a:prstGeom prst="rect">
            <a:avLst/>
          </a:prstGeom>
        </p:spPr>
        <p:txBody>
          <a:bodyPr vert="horz" wrap="none" lIns="91440" tIns="45720" rIns="91440" bIns="45720" rtlCol="0" anchor="ctr">
            <a:normAutofit/>
          </a:bodyPr>
          <a:lstStyle/>
          <a:p>
            <a:pPr algn="ctr" fontAlgn="auto">
              <a:spcAft>
                <a:spcPts val="0"/>
              </a:spcAft>
            </a:pPr>
            <a:r>
              <a:rPr kumimoji="0" lang="en-US" sz="1400" b="1" i="1" u="none" strike="noStrike" kern="1200" cap="none" spc="0" normalizeH="0" baseline="0" noProof="0" dirty="0">
                <a:ln>
                  <a:noFill/>
                </a:ln>
                <a:effectLst/>
                <a:uLnTx/>
                <a:uFillTx/>
                <a:latin typeface="Tahoma" pitchFamily="34" charset="0"/>
                <a:ea typeface="+mj-ea"/>
                <a:cs typeface="Tahoma" pitchFamily="34" charset="0"/>
              </a:rPr>
              <a:t>Disclaimer: This presentation provides a summary of research results. The information is</a:t>
            </a:r>
          </a:p>
          <a:p>
            <a:pPr algn="ctr" fontAlgn="auto">
              <a:spcAft>
                <a:spcPts val="0"/>
              </a:spcAft>
            </a:pPr>
            <a:r>
              <a:rPr lang="en-US" sz="1400" b="1" i="1" dirty="0">
                <a:latin typeface="Tahoma" pitchFamily="34" charset="0"/>
                <a:ea typeface="+mj-ea"/>
                <a:cs typeface="Tahoma" pitchFamily="34" charset="0"/>
              </a:rPr>
              <a:t>b</a:t>
            </a:r>
            <a:r>
              <a:rPr kumimoji="0" lang="en-US" sz="1400" b="1" i="1" u="none" strike="noStrike" kern="1200" cap="none" spc="0" normalizeH="0" baseline="0" noProof="0" dirty="0" err="1">
                <a:ln>
                  <a:noFill/>
                </a:ln>
                <a:effectLst/>
                <a:uLnTx/>
                <a:uFillTx/>
                <a:latin typeface="Tahoma" pitchFamily="34" charset="0"/>
                <a:ea typeface="+mj-ea"/>
                <a:cs typeface="Tahoma" pitchFamily="34" charset="0"/>
              </a:rPr>
              <a:t>eing</a:t>
            </a:r>
            <a:r>
              <a:rPr kumimoji="0" lang="en-US" sz="1400" b="1" i="1" u="none" strike="noStrike" kern="1200" cap="none" spc="0" normalizeH="0" baseline="0" noProof="0" dirty="0">
                <a:ln>
                  <a:noFill/>
                </a:ln>
                <a:effectLst/>
                <a:uLnTx/>
                <a:uFillTx/>
                <a:latin typeface="Tahoma" pitchFamily="34" charset="0"/>
                <a:ea typeface="+mj-ea"/>
                <a:cs typeface="Tahoma" pitchFamily="34" charset="0"/>
              </a:rPr>
              <a:t> released for statistical purposes, to inform interested parties, and to encourage</a:t>
            </a:r>
          </a:p>
          <a:p>
            <a:pPr algn="ctr" fontAlgn="auto">
              <a:spcAft>
                <a:spcPts val="0"/>
              </a:spcAft>
            </a:pPr>
            <a:r>
              <a:rPr kumimoji="0" lang="en-US" sz="1400" b="1" i="1" u="none" strike="noStrike" kern="1200" cap="none" spc="0" normalizeH="0" baseline="0" noProof="0" dirty="0">
                <a:ln>
                  <a:noFill/>
                </a:ln>
                <a:effectLst/>
                <a:uLnTx/>
                <a:uFillTx/>
                <a:latin typeface="Tahoma" pitchFamily="34" charset="0"/>
                <a:ea typeface="+mj-ea"/>
                <a:cs typeface="Tahoma" pitchFamily="34" charset="0"/>
              </a:rPr>
              <a:t>discussion</a:t>
            </a:r>
            <a:r>
              <a:rPr lang="en-US" sz="1400" b="1" i="1" dirty="0">
                <a:latin typeface="Tahoma" pitchFamily="34" charset="0"/>
                <a:ea typeface="+mj-ea"/>
                <a:cs typeface="Tahoma" pitchFamily="34" charset="0"/>
              </a:rPr>
              <a:t> </a:t>
            </a:r>
            <a:r>
              <a:rPr kumimoji="0" lang="en-US" sz="1400" b="1" i="1" u="none" strike="noStrike" kern="1200" cap="none" spc="0" normalizeH="0" baseline="0" noProof="0" dirty="0">
                <a:ln>
                  <a:noFill/>
                </a:ln>
                <a:effectLst/>
                <a:uLnTx/>
                <a:uFillTx/>
                <a:latin typeface="Tahoma" pitchFamily="34" charset="0"/>
                <a:ea typeface="+mj-ea"/>
                <a:cs typeface="Tahoma" pitchFamily="34" charset="0"/>
              </a:rPr>
              <a:t>of work </a:t>
            </a:r>
            <a:r>
              <a:rPr lang="en-US" sz="1400" b="1" i="1" dirty="0">
                <a:latin typeface="Tahoma" pitchFamily="34" charset="0"/>
                <a:ea typeface="+mj-ea"/>
                <a:cs typeface="Tahoma" pitchFamily="34" charset="0"/>
              </a:rPr>
              <a:t>in progress. The presentation does not represent an existing, or</a:t>
            </a:r>
          </a:p>
          <a:p>
            <a:pPr algn="ctr" fontAlgn="auto">
              <a:spcAft>
                <a:spcPts val="0"/>
              </a:spcAft>
            </a:pPr>
            <a:r>
              <a:rPr lang="en-US" sz="1400" b="1" i="1" dirty="0">
                <a:latin typeface="Tahoma" pitchFamily="34" charset="0"/>
                <a:ea typeface="+mj-ea"/>
                <a:cs typeface="Tahoma" pitchFamily="34" charset="0"/>
              </a:rPr>
              <a:t>forthcoming, new, official BLS statistical data product or production series.</a:t>
            </a:r>
            <a:endParaRPr lang="en-US" sz="1400" b="1" i="1" dirty="0">
              <a:latin typeface="Tahoma" pitchFamily="34" charset="0"/>
              <a:cs typeface="Tahoma" pitchFamily="34" charset="0"/>
            </a:endParaRPr>
          </a:p>
          <a:p>
            <a:pPr algn="ctr" fontAlgn="auto">
              <a:spcAft>
                <a:spcPts val="0"/>
              </a:spcAft>
            </a:pPr>
            <a:endParaRPr kumimoji="0" lang="en-US" sz="1400" b="0" i="1" u="none" strike="noStrike" kern="1200" cap="none" spc="0" normalizeH="0" baseline="0" noProof="0" dirty="0">
              <a:ln>
                <a:noFill/>
              </a:ln>
              <a:solidFill>
                <a:schemeClr val="tx2"/>
              </a:solidFill>
              <a:effectLst/>
              <a:uLnTx/>
              <a:uFillTx/>
              <a:latin typeface="Tahoma" pitchFamily="34" charset="0"/>
              <a:ea typeface="+mj-ea"/>
              <a:cs typeface="Tahoma" pitchFamily="34" charset="0"/>
            </a:endParaRPr>
          </a:p>
        </p:txBody>
      </p:sp>
      <p:sp>
        <p:nvSpPr>
          <p:cNvPr id="7" name="Subtitle 5"/>
          <p:cNvSpPr>
            <a:spLocks noGrp="1"/>
          </p:cNvSpPr>
          <p:nvPr>
            <p:ph type="subTitle" idx="4294967295"/>
          </p:nvPr>
        </p:nvSpPr>
        <p:spPr>
          <a:xfrm>
            <a:off x="392289" y="576197"/>
            <a:ext cx="8359422" cy="2352974"/>
          </a:xfrm>
        </p:spPr>
        <p:txBody>
          <a:bodyPr>
            <a:normAutofit lnSpcReduction="10000"/>
          </a:bodyPr>
          <a:lstStyle/>
          <a:p>
            <a:r>
              <a:rPr lang="en-US" sz="4400" dirty="0"/>
              <a:t>Exploratory Analysis </a:t>
            </a:r>
            <a:r>
              <a:rPr lang="en-US" sz="4400"/>
              <a:t>that Refined the Parameter </a:t>
            </a:r>
            <a:r>
              <a:rPr lang="en-US" sz="4400" dirty="0"/>
              <a:t>of a Structure’s Year Built in Consumer Price Index Housing Age</a:t>
            </a:r>
          </a:p>
          <a:p>
            <a:endParaRPr lang="en-US" sz="4400" dirty="0"/>
          </a:p>
        </p:txBody>
      </p:sp>
      <p:sp>
        <p:nvSpPr>
          <p:cNvPr id="9" name="Subtitle 2"/>
          <p:cNvSpPr txBox="1">
            <a:spLocks/>
          </p:cNvSpPr>
          <p:nvPr/>
        </p:nvSpPr>
        <p:spPr>
          <a:xfrm>
            <a:off x="457200" y="3026651"/>
            <a:ext cx="8229600" cy="2569465"/>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3300"/>
              </a:lnSpc>
            </a:pPr>
            <a:r>
              <a:rPr lang="en-US" dirty="0"/>
              <a:t>Alice Yu,</a:t>
            </a:r>
          </a:p>
          <a:p>
            <a:pPr>
              <a:lnSpc>
                <a:spcPts val="3300"/>
              </a:lnSpc>
            </a:pPr>
            <a:r>
              <a:rPr lang="en-US" dirty="0"/>
              <a:t>Ayme Tomson, Ben Houck, &amp; Chun Wing Tse</a:t>
            </a:r>
          </a:p>
          <a:p>
            <a:pPr>
              <a:lnSpc>
                <a:spcPts val="3300"/>
              </a:lnSpc>
              <a:spcBef>
                <a:spcPts val="0"/>
              </a:spcBef>
            </a:pPr>
            <a:endParaRPr lang="en-US" sz="1200" b="0" dirty="0"/>
          </a:p>
          <a:p>
            <a:pPr>
              <a:lnSpc>
                <a:spcPts val="3300"/>
              </a:lnSpc>
            </a:pPr>
            <a:r>
              <a:rPr lang="en-US" b="0" dirty="0"/>
              <a:t>JSM 2024</a:t>
            </a:r>
          </a:p>
          <a:p>
            <a:pPr>
              <a:lnSpc>
                <a:spcPts val="3300"/>
              </a:lnSpc>
            </a:pPr>
            <a:r>
              <a:rPr lang="en-US" b="0" dirty="0"/>
              <a:t>08.05.2024 2PM</a:t>
            </a:r>
          </a:p>
        </p:txBody>
      </p:sp>
    </p:spTree>
    <p:extLst>
      <p:ext uri="{BB962C8B-B14F-4D97-AF65-F5344CB8AC3E}">
        <p14:creationId xmlns:p14="http://schemas.microsoft.com/office/powerpoint/2010/main" val="4231057286"/>
      </p:ext>
    </p:extLst>
  </p:cSld>
  <p:clrMapOvr>
    <a:masterClrMapping/>
  </p:clrMapOvr>
  <p:transition advTm="4890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Decision Architecture</a:t>
            </a:r>
          </a:p>
        </p:txBody>
      </p:sp>
      <p:sp>
        <p:nvSpPr>
          <p:cNvPr id="7" name="Content Placeholder 6">
            <a:extLst>
              <a:ext uri="{FF2B5EF4-FFF2-40B4-BE49-F238E27FC236}">
                <a16:creationId xmlns:a16="http://schemas.microsoft.com/office/drawing/2014/main" id="{7FAB8225-09E6-DA7C-B697-7268CF71C301}"/>
              </a:ext>
            </a:extLst>
          </p:cNvPr>
          <p:cNvSpPr>
            <a:spLocks noGrp="1"/>
          </p:cNvSpPr>
          <p:nvPr>
            <p:ph idx="1"/>
          </p:nvPr>
        </p:nvSpPr>
        <p:spPr>
          <a:xfrm>
            <a:off x="457200" y="1046163"/>
            <a:ext cx="8229600" cy="722896"/>
          </a:xfrm>
        </p:spPr>
        <p:txBody>
          <a:bodyPr/>
          <a:lstStyle/>
          <a:p>
            <a:r>
              <a:rPr lang="en-US" dirty="0"/>
              <a:t>Domain-Driven Insights</a:t>
            </a:r>
          </a:p>
        </p:txBody>
      </p:sp>
      <p:graphicFrame>
        <p:nvGraphicFramePr>
          <p:cNvPr id="9" name="Diagram 8">
            <a:extLst>
              <a:ext uri="{FF2B5EF4-FFF2-40B4-BE49-F238E27FC236}">
                <a16:creationId xmlns:a16="http://schemas.microsoft.com/office/drawing/2014/main" id="{5430A96A-D56E-4713-31C8-35CC11BE1633}"/>
              </a:ext>
            </a:extLst>
          </p:cNvPr>
          <p:cNvGraphicFramePr/>
          <p:nvPr>
            <p:extLst>
              <p:ext uri="{D42A27DB-BD31-4B8C-83A1-F6EECF244321}">
                <p14:modId xmlns:p14="http://schemas.microsoft.com/office/powerpoint/2010/main" val="2326282060"/>
              </p:ext>
            </p:extLst>
          </p:nvPr>
        </p:nvGraphicFramePr>
        <p:xfrm>
          <a:off x="6581775" y="53640"/>
          <a:ext cx="2333624" cy="198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6">
            <a:extLst>
              <a:ext uri="{FF2B5EF4-FFF2-40B4-BE49-F238E27FC236}">
                <a16:creationId xmlns:a16="http://schemas.microsoft.com/office/drawing/2014/main" id="{2E815402-EB65-AE83-0144-31A745202EF0}"/>
              </a:ext>
            </a:extLst>
          </p:cNvPr>
          <p:cNvSpPr txBox="1">
            <a:spLocks/>
          </p:cNvSpPr>
          <p:nvPr/>
        </p:nvSpPr>
        <p:spPr bwMode="auto">
          <a:xfrm>
            <a:off x="457200" y="1625285"/>
            <a:ext cx="8229600" cy="643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Accurate Year-Built value is important!</a:t>
            </a:r>
          </a:p>
        </p:txBody>
      </p:sp>
      <p:sp>
        <p:nvSpPr>
          <p:cNvPr id="13" name="Content Placeholder 6">
            <a:extLst>
              <a:ext uri="{FF2B5EF4-FFF2-40B4-BE49-F238E27FC236}">
                <a16:creationId xmlns:a16="http://schemas.microsoft.com/office/drawing/2014/main" id="{55AD9D84-931B-5835-E899-F792B0A6C6DF}"/>
              </a:ext>
            </a:extLst>
          </p:cNvPr>
          <p:cNvSpPr txBox="1">
            <a:spLocks/>
          </p:cNvSpPr>
          <p:nvPr/>
        </p:nvSpPr>
        <p:spPr bwMode="auto">
          <a:xfrm>
            <a:off x="457200" y="2132471"/>
            <a:ext cx="8229600" cy="16775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Concerns</a:t>
            </a:r>
          </a:p>
          <a:p>
            <a:pPr lvl="2"/>
            <a:r>
              <a:rPr lang="en-US" dirty="0"/>
              <a:t>overrepresenting depreciation of ‘old’ housing since major improvement to housing units are not considered</a:t>
            </a:r>
          </a:p>
        </p:txBody>
      </p:sp>
      <p:sp>
        <p:nvSpPr>
          <p:cNvPr id="14" name="Content Placeholder 6">
            <a:extLst>
              <a:ext uri="{FF2B5EF4-FFF2-40B4-BE49-F238E27FC236}">
                <a16:creationId xmlns:a16="http://schemas.microsoft.com/office/drawing/2014/main" id="{5E71F35D-13BC-E6B0-6C81-BBD66A020466}"/>
              </a:ext>
            </a:extLst>
          </p:cNvPr>
          <p:cNvSpPr txBox="1">
            <a:spLocks/>
          </p:cNvSpPr>
          <p:nvPr/>
        </p:nvSpPr>
        <p:spPr bwMode="auto">
          <a:xfrm>
            <a:off x="457200" y="3800475"/>
            <a:ext cx="8229600" cy="858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a:t>permit(s) required projects doesn’t change the Year-Built value, or reflected in age bias</a:t>
            </a:r>
          </a:p>
        </p:txBody>
      </p:sp>
    </p:spTree>
    <p:extLst>
      <p:ext uri="{BB962C8B-B14F-4D97-AF65-F5344CB8AC3E}">
        <p14:creationId xmlns:p14="http://schemas.microsoft.com/office/powerpoint/2010/main" val="11599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Decision Architecture</a:t>
            </a:r>
          </a:p>
        </p:txBody>
      </p:sp>
      <p:sp>
        <p:nvSpPr>
          <p:cNvPr id="7" name="Content Placeholder 6">
            <a:extLst>
              <a:ext uri="{FF2B5EF4-FFF2-40B4-BE49-F238E27FC236}">
                <a16:creationId xmlns:a16="http://schemas.microsoft.com/office/drawing/2014/main" id="{7FAB8225-09E6-DA7C-B697-7268CF71C301}"/>
              </a:ext>
            </a:extLst>
          </p:cNvPr>
          <p:cNvSpPr>
            <a:spLocks noGrp="1"/>
          </p:cNvSpPr>
          <p:nvPr>
            <p:ph idx="1"/>
          </p:nvPr>
        </p:nvSpPr>
        <p:spPr>
          <a:xfrm>
            <a:off x="457200" y="1046163"/>
            <a:ext cx="8229600" cy="700116"/>
          </a:xfrm>
        </p:spPr>
        <p:txBody>
          <a:bodyPr/>
          <a:lstStyle/>
          <a:p>
            <a:r>
              <a:rPr lang="en-US" dirty="0"/>
              <a:t>Domain-Driven Insights</a:t>
            </a:r>
            <a:endParaRPr lang="en-US" sz="2000" dirty="0"/>
          </a:p>
        </p:txBody>
      </p:sp>
      <p:graphicFrame>
        <p:nvGraphicFramePr>
          <p:cNvPr id="9" name="Diagram 8">
            <a:extLst>
              <a:ext uri="{FF2B5EF4-FFF2-40B4-BE49-F238E27FC236}">
                <a16:creationId xmlns:a16="http://schemas.microsoft.com/office/drawing/2014/main" id="{5430A96A-D56E-4713-31C8-35CC11BE1633}"/>
              </a:ext>
            </a:extLst>
          </p:cNvPr>
          <p:cNvGraphicFramePr/>
          <p:nvPr/>
        </p:nvGraphicFramePr>
        <p:xfrm>
          <a:off x="6581775" y="53640"/>
          <a:ext cx="2333624" cy="198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6">
            <a:extLst>
              <a:ext uri="{FF2B5EF4-FFF2-40B4-BE49-F238E27FC236}">
                <a16:creationId xmlns:a16="http://schemas.microsoft.com/office/drawing/2014/main" id="{A3788486-34F6-7B2A-CAD9-A90ADE86F741}"/>
              </a:ext>
            </a:extLst>
          </p:cNvPr>
          <p:cNvSpPr txBox="1">
            <a:spLocks/>
          </p:cNvSpPr>
          <p:nvPr/>
        </p:nvSpPr>
        <p:spPr bwMode="auto">
          <a:xfrm>
            <a:off x="457200" y="1622170"/>
            <a:ext cx="8229600" cy="6695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Some general permit required projects:</a:t>
            </a:r>
          </a:p>
        </p:txBody>
      </p:sp>
      <p:sp>
        <p:nvSpPr>
          <p:cNvPr id="4" name="Content Placeholder 6">
            <a:extLst>
              <a:ext uri="{FF2B5EF4-FFF2-40B4-BE49-F238E27FC236}">
                <a16:creationId xmlns:a16="http://schemas.microsoft.com/office/drawing/2014/main" id="{6BF4AC8C-10A1-93A2-99B2-3C597BBC433A}"/>
              </a:ext>
            </a:extLst>
          </p:cNvPr>
          <p:cNvSpPr txBox="1">
            <a:spLocks/>
          </p:cNvSpPr>
          <p:nvPr/>
        </p:nvSpPr>
        <p:spPr bwMode="auto">
          <a:xfrm>
            <a:off x="457200" y="2106576"/>
            <a:ext cx="8229600" cy="1169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2000" dirty="0"/>
              <a:t>Plumbing: Around 1950, the first PVC pipes were laid in the US which provided an alternative and more affordable plumbing improvement work</a:t>
            </a:r>
          </a:p>
        </p:txBody>
      </p:sp>
      <p:sp>
        <p:nvSpPr>
          <p:cNvPr id="5" name="Content Placeholder 6">
            <a:extLst>
              <a:ext uri="{FF2B5EF4-FFF2-40B4-BE49-F238E27FC236}">
                <a16:creationId xmlns:a16="http://schemas.microsoft.com/office/drawing/2014/main" id="{8CCE15A1-65BD-16DE-3928-932819BE8ECC}"/>
              </a:ext>
            </a:extLst>
          </p:cNvPr>
          <p:cNvSpPr txBox="1">
            <a:spLocks/>
          </p:cNvSpPr>
          <p:nvPr/>
        </p:nvSpPr>
        <p:spPr bwMode="auto">
          <a:xfrm>
            <a:off x="457200" y="3089200"/>
            <a:ext cx="8229600" cy="116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2000" dirty="0"/>
              <a:t>Electrical: In 1913, Fred W. Wolf invented the first home electric refrigerator. By 1940s, having a compressor refrigerator became the standard for almost all home kitchens</a:t>
            </a:r>
          </a:p>
        </p:txBody>
      </p:sp>
      <p:sp>
        <p:nvSpPr>
          <p:cNvPr id="6" name="Content Placeholder 6">
            <a:extLst>
              <a:ext uri="{FF2B5EF4-FFF2-40B4-BE49-F238E27FC236}">
                <a16:creationId xmlns:a16="http://schemas.microsoft.com/office/drawing/2014/main" id="{A5F81ECC-1FF7-46F1-5E2C-78014CEB21F5}"/>
              </a:ext>
            </a:extLst>
          </p:cNvPr>
          <p:cNvSpPr txBox="1">
            <a:spLocks/>
          </p:cNvSpPr>
          <p:nvPr/>
        </p:nvSpPr>
        <p:spPr bwMode="auto">
          <a:xfrm>
            <a:off x="457200" y="4056100"/>
            <a:ext cx="8229600" cy="1024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2000" dirty="0"/>
              <a:t>HVAC: By 1960s, most new homes had central air conditioning. Window air conditioners were more affordable than ever, fueling population growth in the hot weather states.</a:t>
            </a:r>
          </a:p>
        </p:txBody>
      </p:sp>
    </p:spTree>
    <p:extLst>
      <p:ext uri="{BB962C8B-B14F-4D97-AF65-F5344CB8AC3E}">
        <p14:creationId xmlns:p14="http://schemas.microsoft.com/office/powerpoint/2010/main" val="33922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Decision Architecture</a:t>
            </a:r>
          </a:p>
        </p:txBody>
      </p:sp>
      <p:graphicFrame>
        <p:nvGraphicFramePr>
          <p:cNvPr id="9" name="Diagram 8">
            <a:extLst>
              <a:ext uri="{FF2B5EF4-FFF2-40B4-BE49-F238E27FC236}">
                <a16:creationId xmlns:a16="http://schemas.microsoft.com/office/drawing/2014/main" id="{5430A96A-D56E-4713-31C8-35CC11BE1633}"/>
              </a:ext>
            </a:extLst>
          </p:cNvPr>
          <p:cNvGraphicFramePr/>
          <p:nvPr/>
        </p:nvGraphicFramePr>
        <p:xfrm>
          <a:off x="6581775" y="53640"/>
          <a:ext cx="2333624" cy="198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6">
            <a:extLst>
              <a:ext uri="{FF2B5EF4-FFF2-40B4-BE49-F238E27FC236}">
                <a16:creationId xmlns:a16="http://schemas.microsoft.com/office/drawing/2014/main" id="{EC3F73E3-F5CA-DCA9-14C6-E379D7434768}"/>
              </a:ext>
            </a:extLst>
          </p:cNvPr>
          <p:cNvSpPr>
            <a:spLocks noGrp="1"/>
          </p:cNvSpPr>
          <p:nvPr>
            <p:ph idx="1"/>
          </p:nvPr>
        </p:nvSpPr>
        <p:spPr>
          <a:xfrm>
            <a:off x="457200" y="1046163"/>
            <a:ext cx="7505700" cy="619270"/>
          </a:xfrm>
        </p:spPr>
        <p:txBody>
          <a:bodyPr/>
          <a:lstStyle/>
          <a:p>
            <a:r>
              <a:rPr lang="en-US" dirty="0"/>
              <a:t>Domain-Driven Insights</a:t>
            </a:r>
            <a:endParaRPr lang="en-US" sz="2400" dirty="0"/>
          </a:p>
        </p:txBody>
      </p:sp>
      <p:sp>
        <p:nvSpPr>
          <p:cNvPr id="8" name="Content Placeholder 6">
            <a:extLst>
              <a:ext uri="{FF2B5EF4-FFF2-40B4-BE49-F238E27FC236}">
                <a16:creationId xmlns:a16="http://schemas.microsoft.com/office/drawing/2014/main" id="{FD143CE1-5E36-7E82-6F65-EEFBD4506A01}"/>
              </a:ext>
            </a:extLst>
          </p:cNvPr>
          <p:cNvSpPr txBox="1">
            <a:spLocks/>
          </p:cNvSpPr>
          <p:nvPr/>
        </p:nvSpPr>
        <p:spPr bwMode="auto">
          <a:xfrm>
            <a:off x="457200" y="1616408"/>
            <a:ext cx="7505700" cy="982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Some non-permit projects not reflected in the model:</a:t>
            </a:r>
            <a:endParaRPr lang="en-US" sz="2400" dirty="0"/>
          </a:p>
        </p:txBody>
      </p:sp>
      <p:sp>
        <p:nvSpPr>
          <p:cNvPr id="10" name="Content Placeholder 6">
            <a:extLst>
              <a:ext uri="{FF2B5EF4-FFF2-40B4-BE49-F238E27FC236}">
                <a16:creationId xmlns:a16="http://schemas.microsoft.com/office/drawing/2014/main" id="{76CAD5C1-814A-C96D-B6F8-BB1FACC5BC79}"/>
              </a:ext>
            </a:extLst>
          </p:cNvPr>
          <p:cNvSpPr txBox="1">
            <a:spLocks/>
          </p:cNvSpPr>
          <p:nvPr/>
        </p:nvSpPr>
        <p:spPr bwMode="auto">
          <a:xfrm>
            <a:off x="457200" y="2532062"/>
            <a:ext cx="7505700" cy="906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2000" dirty="0"/>
              <a:t>Windows: Double-pane windows are the most widely used, but they weren’t widely available to residential homes until the 1970s</a:t>
            </a:r>
          </a:p>
        </p:txBody>
      </p:sp>
      <p:sp>
        <p:nvSpPr>
          <p:cNvPr id="11" name="Content Placeholder 6">
            <a:extLst>
              <a:ext uri="{FF2B5EF4-FFF2-40B4-BE49-F238E27FC236}">
                <a16:creationId xmlns:a16="http://schemas.microsoft.com/office/drawing/2014/main" id="{192A3AB0-CE9A-DBEF-BE6C-8E98A361704D}"/>
              </a:ext>
            </a:extLst>
          </p:cNvPr>
          <p:cNvSpPr txBox="1">
            <a:spLocks/>
          </p:cNvSpPr>
          <p:nvPr/>
        </p:nvSpPr>
        <p:spPr bwMode="auto">
          <a:xfrm>
            <a:off x="457200" y="3521077"/>
            <a:ext cx="7505700" cy="515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2000" dirty="0"/>
              <a:t>Painting: In 1978, lead paint in homes were banned</a:t>
            </a:r>
          </a:p>
        </p:txBody>
      </p:sp>
      <p:sp>
        <p:nvSpPr>
          <p:cNvPr id="12" name="Content Placeholder 6">
            <a:extLst>
              <a:ext uri="{FF2B5EF4-FFF2-40B4-BE49-F238E27FC236}">
                <a16:creationId xmlns:a16="http://schemas.microsoft.com/office/drawing/2014/main" id="{B57FDC38-E3CE-FDB2-C578-E971CCD9AA2A}"/>
              </a:ext>
            </a:extLst>
          </p:cNvPr>
          <p:cNvSpPr txBox="1">
            <a:spLocks/>
          </p:cNvSpPr>
          <p:nvPr/>
        </p:nvSpPr>
        <p:spPr bwMode="auto">
          <a:xfrm>
            <a:off x="457200" y="4305154"/>
            <a:ext cx="7505700" cy="125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a:t>A requirement for a property to be official listed in the National Register of Historic Places is the property must be more than fifty years old.</a:t>
            </a:r>
          </a:p>
        </p:txBody>
      </p:sp>
    </p:spTree>
    <p:extLst>
      <p:ext uri="{BB962C8B-B14F-4D97-AF65-F5344CB8AC3E}">
        <p14:creationId xmlns:p14="http://schemas.microsoft.com/office/powerpoint/2010/main" val="403823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Decision Architecture</a:t>
            </a:r>
          </a:p>
        </p:txBody>
      </p:sp>
      <p:sp>
        <p:nvSpPr>
          <p:cNvPr id="7" name="Content Placeholder 6">
            <a:extLst>
              <a:ext uri="{FF2B5EF4-FFF2-40B4-BE49-F238E27FC236}">
                <a16:creationId xmlns:a16="http://schemas.microsoft.com/office/drawing/2014/main" id="{7FAB8225-09E6-DA7C-B697-7268CF71C301}"/>
              </a:ext>
            </a:extLst>
          </p:cNvPr>
          <p:cNvSpPr>
            <a:spLocks noGrp="1"/>
          </p:cNvSpPr>
          <p:nvPr>
            <p:ph idx="1"/>
          </p:nvPr>
        </p:nvSpPr>
        <p:spPr>
          <a:xfrm>
            <a:off x="457200" y="1046163"/>
            <a:ext cx="8229600" cy="619270"/>
          </a:xfrm>
        </p:spPr>
        <p:txBody>
          <a:bodyPr/>
          <a:lstStyle/>
          <a:p>
            <a:r>
              <a:rPr lang="en-US" dirty="0"/>
              <a:t>Data-Driven Methods</a:t>
            </a:r>
          </a:p>
        </p:txBody>
      </p:sp>
      <p:graphicFrame>
        <p:nvGraphicFramePr>
          <p:cNvPr id="3" name="Diagram 2">
            <a:extLst>
              <a:ext uri="{FF2B5EF4-FFF2-40B4-BE49-F238E27FC236}">
                <a16:creationId xmlns:a16="http://schemas.microsoft.com/office/drawing/2014/main" id="{D96486E1-20F0-B339-D142-F4CA36392DA1}"/>
              </a:ext>
            </a:extLst>
          </p:cNvPr>
          <p:cNvGraphicFramePr/>
          <p:nvPr>
            <p:extLst>
              <p:ext uri="{D42A27DB-BD31-4B8C-83A1-F6EECF244321}">
                <p14:modId xmlns:p14="http://schemas.microsoft.com/office/powerpoint/2010/main" val="3965519906"/>
              </p:ext>
            </p:extLst>
          </p:nvPr>
        </p:nvGraphicFramePr>
        <p:xfrm>
          <a:off x="6581775" y="53640"/>
          <a:ext cx="2333624" cy="198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6">
            <a:extLst>
              <a:ext uri="{FF2B5EF4-FFF2-40B4-BE49-F238E27FC236}">
                <a16:creationId xmlns:a16="http://schemas.microsoft.com/office/drawing/2014/main" id="{0E981117-BCB2-F36C-B3FB-1AE8C437856F}"/>
              </a:ext>
            </a:extLst>
          </p:cNvPr>
          <p:cNvSpPr txBox="1">
            <a:spLocks/>
          </p:cNvSpPr>
          <p:nvPr/>
        </p:nvSpPr>
        <p:spPr bwMode="auto">
          <a:xfrm>
            <a:off x="457200" y="1654464"/>
            <a:ext cx="5181599" cy="599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Testing Data</a:t>
            </a:r>
          </a:p>
        </p:txBody>
      </p:sp>
      <p:sp>
        <p:nvSpPr>
          <p:cNvPr id="11" name="Content Placeholder 6">
            <a:extLst>
              <a:ext uri="{FF2B5EF4-FFF2-40B4-BE49-F238E27FC236}">
                <a16:creationId xmlns:a16="http://schemas.microsoft.com/office/drawing/2014/main" id="{58AA9560-397B-EBCA-EF13-BF0064F0580B}"/>
              </a:ext>
            </a:extLst>
          </p:cNvPr>
          <p:cNvSpPr txBox="1">
            <a:spLocks/>
          </p:cNvSpPr>
          <p:nvPr/>
        </p:nvSpPr>
        <p:spPr bwMode="auto">
          <a:xfrm>
            <a:off x="5295899" y="2530818"/>
            <a:ext cx="3933825" cy="619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Exploratory Analysis</a:t>
            </a:r>
          </a:p>
        </p:txBody>
      </p:sp>
      <p:sp>
        <p:nvSpPr>
          <p:cNvPr id="12" name="Content Placeholder 6">
            <a:extLst>
              <a:ext uri="{FF2B5EF4-FFF2-40B4-BE49-F238E27FC236}">
                <a16:creationId xmlns:a16="http://schemas.microsoft.com/office/drawing/2014/main" id="{8C5C5434-4969-9FF4-1ABC-698B2B87B8E9}"/>
              </a:ext>
            </a:extLst>
          </p:cNvPr>
          <p:cNvSpPr txBox="1">
            <a:spLocks/>
          </p:cNvSpPr>
          <p:nvPr/>
        </p:nvSpPr>
        <p:spPr bwMode="auto">
          <a:xfrm>
            <a:off x="457200" y="2140721"/>
            <a:ext cx="5181599" cy="3062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Font typeface="Calibri" pitchFamily="34" charset="0"/>
              <a:buNone/>
            </a:pPr>
            <a:r>
              <a:rPr lang="en-US" dirty="0"/>
              <a:t>From:</a:t>
            </a:r>
          </a:p>
          <a:p>
            <a:pPr lvl="2"/>
            <a:r>
              <a:rPr lang="en-US" sz="2000" dirty="0"/>
              <a:t>CPI Housing Survey Collection</a:t>
            </a:r>
          </a:p>
          <a:p>
            <a:pPr lvl="2"/>
            <a:r>
              <a:rPr lang="en-US" sz="2000" dirty="0"/>
              <a:t>Census Data -&gt;</a:t>
            </a:r>
          </a:p>
          <a:p>
            <a:pPr marL="914400" lvl="2" indent="0">
              <a:buNone/>
            </a:pPr>
            <a:r>
              <a:rPr lang="en-US" sz="2000" dirty="0"/>
              <a:t>	ACS 5-year at the block 	group level</a:t>
            </a:r>
          </a:p>
          <a:p>
            <a:pPr lvl="2"/>
            <a:r>
              <a:rPr lang="en-US" sz="2000" dirty="0"/>
              <a:t>Income Data -&gt;</a:t>
            </a:r>
          </a:p>
          <a:p>
            <a:pPr marL="914400" lvl="2" indent="0">
              <a:buNone/>
            </a:pPr>
            <a:r>
              <a:rPr lang="en-US" sz="2000" dirty="0"/>
              <a:t>	IRS published statistics</a:t>
            </a:r>
          </a:p>
        </p:txBody>
      </p:sp>
      <p:sp>
        <p:nvSpPr>
          <p:cNvPr id="13" name="Content Placeholder 6">
            <a:extLst>
              <a:ext uri="{FF2B5EF4-FFF2-40B4-BE49-F238E27FC236}">
                <a16:creationId xmlns:a16="http://schemas.microsoft.com/office/drawing/2014/main" id="{5C729270-356F-8E40-32DA-783220CB6173}"/>
              </a:ext>
            </a:extLst>
          </p:cNvPr>
          <p:cNvSpPr txBox="1">
            <a:spLocks/>
          </p:cNvSpPr>
          <p:nvPr/>
        </p:nvSpPr>
        <p:spPr bwMode="auto">
          <a:xfrm>
            <a:off x="457200" y="4598349"/>
            <a:ext cx="5181599" cy="1362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Font typeface="Calibri" pitchFamily="34" charset="0"/>
              <a:buNone/>
            </a:pPr>
            <a:r>
              <a:rPr lang="en-US" dirty="0"/>
              <a:t>Years:</a:t>
            </a:r>
          </a:p>
          <a:p>
            <a:pPr lvl="2"/>
            <a:r>
              <a:rPr lang="en-US" sz="2000" dirty="0"/>
              <a:t>Primary Data: 2022</a:t>
            </a:r>
          </a:p>
          <a:p>
            <a:pPr lvl="2"/>
            <a:r>
              <a:rPr lang="en-US" sz="2000" dirty="0"/>
              <a:t>Secondary Data: 2014</a:t>
            </a:r>
          </a:p>
        </p:txBody>
      </p:sp>
      <p:sp>
        <p:nvSpPr>
          <p:cNvPr id="14" name="Content Placeholder 6">
            <a:extLst>
              <a:ext uri="{FF2B5EF4-FFF2-40B4-BE49-F238E27FC236}">
                <a16:creationId xmlns:a16="http://schemas.microsoft.com/office/drawing/2014/main" id="{3C966D97-87C6-0EE0-4E6B-43916D5EBAFD}"/>
              </a:ext>
            </a:extLst>
          </p:cNvPr>
          <p:cNvSpPr txBox="1">
            <a:spLocks/>
          </p:cNvSpPr>
          <p:nvPr/>
        </p:nvSpPr>
        <p:spPr bwMode="auto">
          <a:xfrm>
            <a:off x="5295899" y="3026142"/>
            <a:ext cx="3933825" cy="895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None/>
            </a:pPr>
            <a:r>
              <a:rPr lang="en-US" dirty="0"/>
              <a:t>Coding/Modeling:</a:t>
            </a:r>
          </a:p>
          <a:p>
            <a:pPr lvl="2"/>
            <a:r>
              <a:rPr lang="en-US" sz="2000" dirty="0"/>
              <a:t>Language: Python</a:t>
            </a:r>
          </a:p>
        </p:txBody>
      </p:sp>
      <p:sp>
        <p:nvSpPr>
          <p:cNvPr id="15" name="Content Placeholder 6">
            <a:extLst>
              <a:ext uri="{FF2B5EF4-FFF2-40B4-BE49-F238E27FC236}">
                <a16:creationId xmlns:a16="http://schemas.microsoft.com/office/drawing/2014/main" id="{A0CFB540-BBF4-5802-A662-ACCED2B15F6E}"/>
              </a:ext>
            </a:extLst>
          </p:cNvPr>
          <p:cNvSpPr txBox="1">
            <a:spLocks/>
          </p:cNvSpPr>
          <p:nvPr/>
        </p:nvSpPr>
        <p:spPr bwMode="auto">
          <a:xfrm>
            <a:off x="5295899" y="3893873"/>
            <a:ext cx="3933825" cy="1157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00" lvl="3" indent="0">
              <a:buNone/>
            </a:pPr>
            <a:r>
              <a:rPr lang="en-US" dirty="0"/>
              <a:t>Python Packages:</a:t>
            </a:r>
          </a:p>
          <a:p>
            <a:pPr lvl="3"/>
            <a:r>
              <a:rPr lang="en-US" dirty="0"/>
              <a:t>pandas</a:t>
            </a:r>
          </a:p>
          <a:p>
            <a:pPr lvl="3"/>
            <a:r>
              <a:rPr lang="en-US" dirty="0" err="1"/>
              <a:t>statsmodels.api</a:t>
            </a:r>
            <a:endParaRPr lang="en-US" dirty="0"/>
          </a:p>
        </p:txBody>
      </p:sp>
    </p:spTree>
    <p:extLst>
      <p:ext uri="{BB962C8B-B14F-4D97-AF65-F5344CB8AC3E}">
        <p14:creationId xmlns:p14="http://schemas.microsoft.com/office/powerpoint/2010/main" val="12595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3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7"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7"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Decision Architecture</a:t>
            </a:r>
          </a:p>
        </p:txBody>
      </p:sp>
      <p:sp>
        <p:nvSpPr>
          <p:cNvPr id="7" name="Content Placeholder 6">
            <a:extLst>
              <a:ext uri="{FF2B5EF4-FFF2-40B4-BE49-F238E27FC236}">
                <a16:creationId xmlns:a16="http://schemas.microsoft.com/office/drawing/2014/main" id="{7FAB8225-09E6-DA7C-B697-7268CF71C301}"/>
              </a:ext>
            </a:extLst>
          </p:cNvPr>
          <p:cNvSpPr>
            <a:spLocks noGrp="1"/>
          </p:cNvSpPr>
          <p:nvPr>
            <p:ph idx="1"/>
          </p:nvPr>
        </p:nvSpPr>
        <p:spPr>
          <a:xfrm>
            <a:off x="457200" y="1046163"/>
            <a:ext cx="8229600" cy="619270"/>
          </a:xfrm>
        </p:spPr>
        <p:txBody>
          <a:bodyPr/>
          <a:lstStyle/>
          <a:p>
            <a:r>
              <a:rPr lang="en-US" dirty="0"/>
              <a:t>Data-Driven Methods</a:t>
            </a:r>
          </a:p>
        </p:txBody>
      </p:sp>
      <p:graphicFrame>
        <p:nvGraphicFramePr>
          <p:cNvPr id="3" name="Diagram 2">
            <a:extLst>
              <a:ext uri="{FF2B5EF4-FFF2-40B4-BE49-F238E27FC236}">
                <a16:creationId xmlns:a16="http://schemas.microsoft.com/office/drawing/2014/main" id="{D96486E1-20F0-B339-D142-F4CA36392DA1}"/>
              </a:ext>
            </a:extLst>
          </p:cNvPr>
          <p:cNvGraphicFramePr/>
          <p:nvPr/>
        </p:nvGraphicFramePr>
        <p:xfrm>
          <a:off x="6581775" y="53640"/>
          <a:ext cx="2333624" cy="198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6">
            <a:extLst>
              <a:ext uri="{FF2B5EF4-FFF2-40B4-BE49-F238E27FC236}">
                <a16:creationId xmlns:a16="http://schemas.microsoft.com/office/drawing/2014/main" id="{58AA9560-397B-EBCA-EF13-BF0064F0580B}"/>
              </a:ext>
            </a:extLst>
          </p:cNvPr>
          <p:cNvSpPr txBox="1">
            <a:spLocks/>
          </p:cNvSpPr>
          <p:nvPr/>
        </p:nvSpPr>
        <p:spPr bwMode="auto">
          <a:xfrm>
            <a:off x="361950" y="1518444"/>
            <a:ext cx="6324600" cy="5202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Exploratory Analysis</a:t>
            </a:r>
          </a:p>
        </p:txBody>
      </p:sp>
      <p:pic>
        <p:nvPicPr>
          <p:cNvPr id="1030" name="Picture 2105465350" descr="Chart, histogram&#10;&#10;Description automatically generated">
            <a:extLst>
              <a:ext uri="{FF2B5EF4-FFF2-40B4-BE49-F238E27FC236}">
                <a16:creationId xmlns:a16="http://schemas.microsoft.com/office/drawing/2014/main" id="{8D12FDC2-8AA6-1FC1-5AE4-3B8FBEAEC8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885" r="9109"/>
          <a:stretch>
            <a:fillRect/>
          </a:stretch>
        </p:blipFill>
        <p:spPr bwMode="auto">
          <a:xfrm>
            <a:off x="211697" y="2703989"/>
            <a:ext cx="4111291" cy="36316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901988329" descr="Chart, histogram&#10;&#10;Description automatically generated">
            <a:extLst>
              <a:ext uri="{FF2B5EF4-FFF2-40B4-BE49-F238E27FC236}">
                <a16:creationId xmlns:a16="http://schemas.microsoft.com/office/drawing/2014/main" id="{FE9BAB5D-BA68-22ED-67AE-BA23B619F9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859" r="8530"/>
          <a:stretch>
            <a:fillRect/>
          </a:stretch>
        </p:blipFill>
        <p:spPr bwMode="auto">
          <a:xfrm>
            <a:off x="4698397" y="2713335"/>
            <a:ext cx="4149312" cy="36316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46C42311-0F02-443C-7406-E3C12AAD94B2}"/>
              </a:ext>
            </a:extLst>
          </p:cNvPr>
          <p:cNvSpPr>
            <a:spLocks noChangeArrowheads="1"/>
          </p:cNvSpPr>
          <p:nvPr/>
        </p:nvSpPr>
        <p:spPr bwMode="auto">
          <a:xfrm>
            <a:off x="553452" y="2551752"/>
            <a:ext cx="362028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1: 2022 Averaged p-value for Regions</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DD221DCC-1C0B-0361-111C-47C9A4792AFF}"/>
              </a:ext>
            </a:extLst>
          </p:cNvPr>
          <p:cNvSpPr>
            <a:spLocks noChangeArrowheads="1"/>
          </p:cNvSpPr>
          <p:nvPr/>
        </p:nvSpPr>
        <p:spPr bwMode="auto">
          <a:xfrm>
            <a:off x="0" y="264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7">
            <a:extLst>
              <a:ext uri="{FF2B5EF4-FFF2-40B4-BE49-F238E27FC236}">
                <a16:creationId xmlns:a16="http://schemas.microsoft.com/office/drawing/2014/main" id="{91DA4C66-D7B3-0A75-D7F2-6E775A43F18E}"/>
              </a:ext>
            </a:extLst>
          </p:cNvPr>
          <p:cNvSpPr>
            <a:spLocks noChangeArrowheads="1"/>
          </p:cNvSpPr>
          <p:nvPr/>
        </p:nvSpPr>
        <p:spPr bwMode="auto">
          <a:xfrm>
            <a:off x="5066516" y="2547310"/>
            <a:ext cx="369742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2: 2022 Averaged p-value for Divisions</a:t>
            </a:r>
            <a:endParaRPr kumimoji="0" lang="en-US" altLang="en-US"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6">
            <a:extLst>
              <a:ext uri="{FF2B5EF4-FFF2-40B4-BE49-F238E27FC236}">
                <a16:creationId xmlns:a16="http://schemas.microsoft.com/office/drawing/2014/main" id="{BF4D1B27-A4D4-C122-04D9-74D351CBD9A4}"/>
              </a:ext>
            </a:extLst>
          </p:cNvPr>
          <p:cNvSpPr txBox="1">
            <a:spLocks/>
          </p:cNvSpPr>
          <p:nvPr/>
        </p:nvSpPr>
        <p:spPr bwMode="auto">
          <a:xfrm>
            <a:off x="366713" y="2008193"/>
            <a:ext cx="6324600" cy="473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a:t>Primary (2022) Data</a:t>
            </a:r>
          </a:p>
        </p:txBody>
      </p:sp>
      <p:sp>
        <p:nvSpPr>
          <p:cNvPr id="15" name="Oval 14">
            <a:extLst>
              <a:ext uri="{FF2B5EF4-FFF2-40B4-BE49-F238E27FC236}">
                <a16:creationId xmlns:a16="http://schemas.microsoft.com/office/drawing/2014/main" id="{D4F5CFF4-41DE-9E04-CDFD-116BED8773DE}"/>
              </a:ext>
            </a:extLst>
          </p:cNvPr>
          <p:cNvSpPr/>
          <p:nvPr/>
        </p:nvSpPr>
        <p:spPr>
          <a:xfrm>
            <a:off x="2788920" y="419100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735DC159-B312-B825-654E-EA8BD407E87A}"/>
              </a:ext>
            </a:extLst>
          </p:cNvPr>
          <p:cNvSpPr/>
          <p:nvPr/>
        </p:nvSpPr>
        <p:spPr>
          <a:xfrm>
            <a:off x="4015740" y="539623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4ADE8804-D999-1B35-5DF8-0538F72E347B}"/>
              </a:ext>
            </a:extLst>
          </p:cNvPr>
          <p:cNvSpPr/>
          <p:nvPr/>
        </p:nvSpPr>
        <p:spPr>
          <a:xfrm>
            <a:off x="2994660" y="537972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8F94828E-413F-B3A5-7AB9-0AC4E33A2D12}"/>
              </a:ext>
            </a:extLst>
          </p:cNvPr>
          <p:cNvSpPr/>
          <p:nvPr/>
        </p:nvSpPr>
        <p:spPr>
          <a:xfrm>
            <a:off x="3200400" y="497586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3D64F061-0931-2689-6E7C-068D450CE8C3}"/>
              </a:ext>
            </a:extLst>
          </p:cNvPr>
          <p:cNvSpPr/>
          <p:nvPr/>
        </p:nvSpPr>
        <p:spPr>
          <a:xfrm>
            <a:off x="3406140" y="509016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id="{6C21D5D5-F414-71E1-3D0F-5A1056B187AE}"/>
              </a:ext>
            </a:extLst>
          </p:cNvPr>
          <p:cNvSpPr/>
          <p:nvPr/>
        </p:nvSpPr>
        <p:spPr>
          <a:xfrm>
            <a:off x="3596640" y="400050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A5E7BF41-8AFB-E403-B308-6BC196933CBA}"/>
              </a:ext>
            </a:extLst>
          </p:cNvPr>
          <p:cNvSpPr/>
          <p:nvPr/>
        </p:nvSpPr>
        <p:spPr>
          <a:xfrm>
            <a:off x="3810000" y="446532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E66C3545-C230-F09E-5E97-230FE7FB3398}"/>
              </a:ext>
            </a:extLst>
          </p:cNvPr>
          <p:cNvSpPr/>
          <p:nvPr/>
        </p:nvSpPr>
        <p:spPr>
          <a:xfrm>
            <a:off x="7292340" y="438150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1E595DE7-6001-8A88-A328-196D7CCD7B9B}"/>
              </a:ext>
            </a:extLst>
          </p:cNvPr>
          <p:cNvSpPr/>
          <p:nvPr/>
        </p:nvSpPr>
        <p:spPr>
          <a:xfrm>
            <a:off x="7490460" y="535686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77E7C8ED-1C6A-6947-0A1C-DFCA89DA049B}"/>
              </a:ext>
            </a:extLst>
          </p:cNvPr>
          <p:cNvSpPr/>
          <p:nvPr/>
        </p:nvSpPr>
        <p:spPr>
          <a:xfrm>
            <a:off x="7696200" y="524256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495CE45E-38C1-A0C2-4C8B-D263F161AE92}"/>
              </a:ext>
            </a:extLst>
          </p:cNvPr>
          <p:cNvSpPr/>
          <p:nvPr/>
        </p:nvSpPr>
        <p:spPr>
          <a:xfrm>
            <a:off x="7901940" y="481584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24931B33-479D-2A6B-B9F9-9D066819912B}"/>
              </a:ext>
            </a:extLst>
          </p:cNvPr>
          <p:cNvSpPr/>
          <p:nvPr/>
        </p:nvSpPr>
        <p:spPr>
          <a:xfrm>
            <a:off x="8100060" y="405384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4131F744-28AE-81C2-C8C5-523661578E6B}"/>
              </a:ext>
            </a:extLst>
          </p:cNvPr>
          <p:cNvSpPr/>
          <p:nvPr/>
        </p:nvSpPr>
        <p:spPr>
          <a:xfrm>
            <a:off x="8298180" y="467106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3ECBFC46-519E-8798-F606-16FD2C1F36E4}"/>
              </a:ext>
            </a:extLst>
          </p:cNvPr>
          <p:cNvSpPr/>
          <p:nvPr/>
        </p:nvSpPr>
        <p:spPr>
          <a:xfrm>
            <a:off x="8503920" y="507492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7667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dissolve">
                                      <p:cBhvr>
                                        <p:cTn id="20" dur="500"/>
                                        <p:tgtEl>
                                          <p:spTgt spid="103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dissolve">
                                      <p:cBhvr>
                                        <p:cTn id="31" dur="500"/>
                                        <p:tgtEl>
                                          <p:spTgt spid="1029"/>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edge">
                                      <p:cBhvr>
                                        <p:cTn id="36" dur="1000"/>
                                        <p:tgtEl>
                                          <p:spTgt spid="15"/>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edge">
                                      <p:cBhvr>
                                        <p:cTn id="39" dur="1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edge">
                                      <p:cBhvr>
                                        <p:cTn id="44" dur="1000"/>
                                        <p:tgtEl>
                                          <p:spTgt spid="17"/>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edge">
                                      <p:cBhvr>
                                        <p:cTn id="47" dur="1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edge">
                                      <p:cBhvr>
                                        <p:cTn id="52" dur="1000"/>
                                        <p:tgtEl>
                                          <p:spTgt spid="18"/>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edge">
                                      <p:cBhvr>
                                        <p:cTn id="55" dur="10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edge">
                                      <p:cBhvr>
                                        <p:cTn id="60" dur="1000"/>
                                        <p:tgtEl>
                                          <p:spTgt spid="19"/>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edge">
                                      <p:cBhvr>
                                        <p:cTn id="63" dur="10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edge">
                                      <p:cBhvr>
                                        <p:cTn id="68" dur="1000"/>
                                        <p:tgtEl>
                                          <p:spTgt spid="20"/>
                                        </p:tgtEl>
                                      </p:cBhvr>
                                    </p:animEffect>
                                  </p:childTnLst>
                                </p:cTn>
                              </p:par>
                              <p:par>
                                <p:cTn id="69" presetID="2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edge">
                                      <p:cBhvr>
                                        <p:cTn id="71" dur="10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20"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edge">
                                      <p:cBhvr>
                                        <p:cTn id="76" dur="1000"/>
                                        <p:tgtEl>
                                          <p:spTgt spid="21"/>
                                        </p:tgtEl>
                                      </p:cBhvr>
                                    </p:animEffect>
                                  </p:childTnLst>
                                </p:cTn>
                              </p:par>
                              <p:par>
                                <p:cTn id="77" presetID="2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edge">
                                      <p:cBhvr>
                                        <p:cTn id="79" dur="10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0"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edge">
                                      <p:cBhvr>
                                        <p:cTn id="84" dur="1000"/>
                                        <p:tgtEl>
                                          <p:spTgt spid="16"/>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edge">
                                      <p:cBhvr>
                                        <p:cTn id="87" dur="10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20" presetClass="exit" presetSubtype="0" fill="hold" grpId="1" nodeType="clickEffect">
                                  <p:stCondLst>
                                    <p:cond delay="0"/>
                                  </p:stCondLst>
                                  <p:childTnLst>
                                    <p:animEffect transition="out" filter="wedge">
                                      <p:cBhvr>
                                        <p:cTn id="91" dur="2000"/>
                                        <p:tgtEl>
                                          <p:spTgt spid="15"/>
                                        </p:tgtEl>
                                      </p:cBhvr>
                                    </p:animEffect>
                                    <p:set>
                                      <p:cBhvr>
                                        <p:cTn id="92" dur="1" fill="hold">
                                          <p:stCondLst>
                                            <p:cond delay="1999"/>
                                          </p:stCondLst>
                                        </p:cTn>
                                        <p:tgtEl>
                                          <p:spTgt spid="15"/>
                                        </p:tgtEl>
                                        <p:attrNameLst>
                                          <p:attrName>style.visibility</p:attrName>
                                        </p:attrNameLst>
                                      </p:cBhvr>
                                      <p:to>
                                        <p:strVal val="hidden"/>
                                      </p:to>
                                    </p:set>
                                  </p:childTnLst>
                                </p:cTn>
                              </p:par>
                              <p:par>
                                <p:cTn id="93" presetID="20" presetClass="exit" presetSubtype="0" fill="hold" grpId="1" nodeType="withEffect">
                                  <p:stCondLst>
                                    <p:cond delay="0"/>
                                  </p:stCondLst>
                                  <p:childTnLst>
                                    <p:animEffect transition="out" filter="wedge">
                                      <p:cBhvr>
                                        <p:cTn id="94" dur="2000"/>
                                        <p:tgtEl>
                                          <p:spTgt spid="22"/>
                                        </p:tgtEl>
                                      </p:cBhvr>
                                    </p:animEffect>
                                    <p:set>
                                      <p:cBhvr>
                                        <p:cTn id="95" dur="1" fill="hold">
                                          <p:stCondLst>
                                            <p:cond delay="1999"/>
                                          </p:stCondLst>
                                        </p:cTn>
                                        <p:tgtEl>
                                          <p:spTgt spid="22"/>
                                        </p:tgtEl>
                                        <p:attrNameLst>
                                          <p:attrName>style.visibility</p:attrName>
                                        </p:attrNameLst>
                                      </p:cBhvr>
                                      <p:to>
                                        <p:strVal val="hidden"/>
                                      </p:to>
                                    </p:set>
                                  </p:childTnLst>
                                </p:cTn>
                              </p:par>
                              <p:par>
                                <p:cTn id="96" presetID="20" presetClass="exit" presetSubtype="0" fill="hold" grpId="1" nodeType="withEffect">
                                  <p:stCondLst>
                                    <p:cond delay="0"/>
                                  </p:stCondLst>
                                  <p:childTnLst>
                                    <p:animEffect transition="out" filter="wedge">
                                      <p:cBhvr>
                                        <p:cTn id="97" dur="2000"/>
                                        <p:tgtEl>
                                          <p:spTgt spid="20"/>
                                        </p:tgtEl>
                                      </p:cBhvr>
                                    </p:animEffect>
                                    <p:set>
                                      <p:cBhvr>
                                        <p:cTn id="98" dur="1" fill="hold">
                                          <p:stCondLst>
                                            <p:cond delay="1999"/>
                                          </p:stCondLst>
                                        </p:cTn>
                                        <p:tgtEl>
                                          <p:spTgt spid="20"/>
                                        </p:tgtEl>
                                        <p:attrNameLst>
                                          <p:attrName>style.visibility</p:attrName>
                                        </p:attrNameLst>
                                      </p:cBhvr>
                                      <p:to>
                                        <p:strVal val="hidden"/>
                                      </p:to>
                                    </p:set>
                                  </p:childTnLst>
                                </p:cTn>
                              </p:par>
                              <p:par>
                                <p:cTn id="99" presetID="20" presetClass="exit" presetSubtype="0" fill="hold" grpId="1" nodeType="withEffect">
                                  <p:stCondLst>
                                    <p:cond delay="0"/>
                                  </p:stCondLst>
                                  <p:childTnLst>
                                    <p:animEffect transition="out" filter="wedge">
                                      <p:cBhvr>
                                        <p:cTn id="100" dur="2000"/>
                                        <p:tgtEl>
                                          <p:spTgt spid="26"/>
                                        </p:tgtEl>
                                      </p:cBhvr>
                                    </p:animEffect>
                                    <p:set>
                                      <p:cBhvr>
                                        <p:cTn id="101" dur="1" fill="hold">
                                          <p:stCondLst>
                                            <p:cond delay="1999"/>
                                          </p:stCondLst>
                                        </p:cTn>
                                        <p:tgtEl>
                                          <p:spTgt spid="26"/>
                                        </p:tgtEl>
                                        <p:attrNameLst>
                                          <p:attrName>style.visibility</p:attrName>
                                        </p:attrNameLst>
                                      </p:cBhvr>
                                      <p:to>
                                        <p:strVal val="hidden"/>
                                      </p:to>
                                    </p:set>
                                  </p:childTnLst>
                                </p:cTn>
                              </p:par>
                              <p:par>
                                <p:cTn id="102" presetID="20" presetClass="exit" presetSubtype="0" fill="hold" grpId="1" nodeType="withEffect">
                                  <p:stCondLst>
                                    <p:cond delay="0"/>
                                  </p:stCondLst>
                                  <p:childTnLst>
                                    <p:animEffect transition="out" filter="wedge">
                                      <p:cBhvr>
                                        <p:cTn id="103" dur="2000"/>
                                        <p:tgtEl>
                                          <p:spTgt spid="21"/>
                                        </p:tgtEl>
                                      </p:cBhvr>
                                    </p:animEffect>
                                    <p:set>
                                      <p:cBhvr>
                                        <p:cTn id="104" dur="1" fill="hold">
                                          <p:stCondLst>
                                            <p:cond delay="1999"/>
                                          </p:stCondLst>
                                        </p:cTn>
                                        <p:tgtEl>
                                          <p:spTgt spid="21"/>
                                        </p:tgtEl>
                                        <p:attrNameLst>
                                          <p:attrName>style.visibility</p:attrName>
                                        </p:attrNameLst>
                                      </p:cBhvr>
                                      <p:to>
                                        <p:strVal val="hidden"/>
                                      </p:to>
                                    </p:set>
                                  </p:childTnLst>
                                </p:cTn>
                              </p:par>
                              <p:par>
                                <p:cTn id="105" presetID="20" presetClass="exit" presetSubtype="0" fill="hold" grpId="1" nodeType="withEffect">
                                  <p:stCondLst>
                                    <p:cond delay="0"/>
                                  </p:stCondLst>
                                  <p:childTnLst>
                                    <p:animEffect transition="out" filter="wedge">
                                      <p:cBhvr>
                                        <p:cTn id="106" dur="2000"/>
                                        <p:tgtEl>
                                          <p:spTgt spid="27"/>
                                        </p:tgtEl>
                                      </p:cBhvr>
                                    </p:animEffect>
                                    <p:set>
                                      <p:cBhvr>
                                        <p:cTn id="107"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3" grpId="0"/>
      <p:bldP spid="14" grpId="0"/>
      <p:bldP spid="15" grpId="0" animBg="1"/>
      <p:bldP spid="15" grpId="1" animBg="1"/>
      <p:bldP spid="16" grpId="0" animBg="1"/>
      <p:bldP spid="17" grpId="0" animBg="1"/>
      <p:bldP spid="18" grpId="0" animBg="1"/>
      <p:bldP spid="19" grpId="0" animBg="1"/>
      <p:bldP spid="20" grpId="0" animBg="1"/>
      <p:bldP spid="20" grpId="1" animBg="1"/>
      <p:bldP spid="21" grpId="0" animBg="1"/>
      <p:bldP spid="21" grpId="1" animBg="1"/>
      <p:bldP spid="22" grpId="0" animBg="1"/>
      <p:bldP spid="22" grpId="1" animBg="1"/>
      <p:bldP spid="23" grpId="0" animBg="1"/>
      <p:bldP spid="24" grpId="0" animBg="1"/>
      <p:bldP spid="25" grpId="0" animBg="1"/>
      <p:bldP spid="26" grpId="0" animBg="1"/>
      <p:bldP spid="26" grpId="1" animBg="1"/>
      <p:bldP spid="27" grpId="0" animBg="1"/>
      <p:bldP spid="27" grpId="1"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Decision Architecture</a:t>
            </a:r>
          </a:p>
        </p:txBody>
      </p:sp>
      <p:sp>
        <p:nvSpPr>
          <p:cNvPr id="7" name="Content Placeholder 6">
            <a:extLst>
              <a:ext uri="{FF2B5EF4-FFF2-40B4-BE49-F238E27FC236}">
                <a16:creationId xmlns:a16="http://schemas.microsoft.com/office/drawing/2014/main" id="{7FAB8225-09E6-DA7C-B697-7268CF71C301}"/>
              </a:ext>
            </a:extLst>
          </p:cNvPr>
          <p:cNvSpPr>
            <a:spLocks noGrp="1"/>
          </p:cNvSpPr>
          <p:nvPr>
            <p:ph idx="1"/>
          </p:nvPr>
        </p:nvSpPr>
        <p:spPr>
          <a:xfrm>
            <a:off x="457200" y="1046163"/>
            <a:ext cx="8229600" cy="619270"/>
          </a:xfrm>
        </p:spPr>
        <p:txBody>
          <a:bodyPr/>
          <a:lstStyle/>
          <a:p>
            <a:r>
              <a:rPr lang="en-US" dirty="0"/>
              <a:t>Data-Driven Methods</a:t>
            </a:r>
          </a:p>
        </p:txBody>
      </p:sp>
      <p:graphicFrame>
        <p:nvGraphicFramePr>
          <p:cNvPr id="3" name="Diagram 2">
            <a:extLst>
              <a:ext uri="{FF2B5EF4-FFF2-40B4-BE49-F238E27FC236}">
                <a16:creationId xmlns:a16="http://schemas.microsoft.com/office/drawing/2014/main" id="{D96486E1-20F0-B339-D142-F4CA36392DA1}"/>
              </a:ext>
            </a:extLst>
          </p:cNvPr>
          <p:cNvGraphicFramePr/>
          <p:nvPr/>
        </p:nvGraphicFramePr>
        <p:xfrm>
          <a:off x="6581775" y="53640"/>
          <a:ext cx="2333624" cy="198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6">
            <a:extLst>
              <a:ext uri="{FF2B5EF4-FFF2-40B4-BE49-F238E27FC236}">
                <a16:creationId xmlns:a16="http://schemas.microsoft.com/office/drawing/2014/main" id="{58AA9560-397B-EBCA-EF13-BF0064F0580B}"/>
              </a:ext>
            </a:extLst>
          </p:cNvPr>
          <p:cNvSpPr txBox="1">
            <a:spLocks/>
          </p:cNvSpPr>
          <p:nvPr/>
        </p:nvSpPr>
        <p:spPr bwMode="auto">
          <a:xfrm>
            <a:off x="361950" y="1518444"/>
            <a:ext cx="6324600" cy="530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Exploratory Analysis</a:t>
            </a:r>
          </a:p>
        </p:txBody>
      </p:sp>
      <p:sp>
        <p:nvSpPr>
          <p:cNvPr id="6" name="Rectangle 7">
            <a:extLst>
              <a:ext uri="{FF2B5EF4-FFF2-40B4-BE49-F238E27FC236}">
                <a16:creationId xmlns:a16="http://schemas.microsoft.com/office/drawing/2014/main" id="{46C42311-0F02-443C-7406-E3C12AAD94B2}"/>
              </a:ext>
            </a:extLst>
          </p:cNvPr>
          <p:cNvSpPr>
            <a:spLocks noChangeArrowheads="1"/>
          </p:cNvSpPr>
          <p:nvPr/>
        </p:nvSpPr>
        <p:spPr bwMode="auto">
          <a:xfrm>
            <a:off x="756883" y="2481549"/>
            <a:ext cx="362028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a:t>
            </a:r>
            <a:r>
              <a:rPr lang="en-US" altLang="en-US" sz="15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3</a:t>
            </a:r>
            <a:r>
              <a:rPr kumimoji="0" lang="en-US" altLang="en-US" sz="15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2014 Averaged p-value for Regions</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DD221DCC-1C0B-0361-111C-47C9A4792AFF}"/>
              </a:ext>
            </a:extLst>
          </p:cNvPr>
          <p:cNvSpPr>
            <a:spLocks noChangeArrowheads="1"/>
          </p:cNvSpPr>
          <p:nvPr/>
        </p:nvSpPr>
        <p:spPr bwMode="auto">
          <a:xfrm>
            <a:off x="0" y="264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0" name="Picture 853541328" descr="Chart, histogram&#10;&#10;Description automatically generated">
            <a:extLst>
              <a:ext uri="{FF2B5EF4-FFF2-40B4-BE49-F238E27FC236}">
                <a16:creationId xmlns:a16="http://schemas.microsoft.com/office/drawing/2014/main" id="{122492CE-5079-D850-CDDD-E936C2CC32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811" t="5923" r="7732"/>
          <a:stretch>
            <a:fillRect/>
          </a:stretch>
        </p:blipFill>
        <p:spPr bwMode="auto">
          <a:xfrm>
            <a:off x="312526" y="2865390"/>
            <a:ext cx="4199478" cy="342720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889469289" descr="Chart, histogram&#10;&#10;Description automatically generated">
            <a:extLst>
              <a:ext uri="{FF2B5EF4-FFF2-40B4-BE49-F238E27FC236}">
                <a16:creationId xmlns:a16="http://schemas.microsoft.com/office/drawing/2014/main" id="{7BB70054-F2CB-E83A-A692-29B7A24DE0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457" t="6364" r="7613"/>
          <a:stretch>
            <a:fillRect/>
          </a:stretch>
        </p:blipFill>
        <p:spPr bwMode="auto">
          <a:xfrm>
            <a:off x="4716775" y="2888261"/>
            <a:ext cx="4222453" cy="34111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2C55F5E-E88A-FCBA-B76B-955D09353A6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223C8A0D-BF6B-BA78-1CEF-7A474CCC2BCB}"/>
              </a:ext>
            </a:extLst>
          </p:cNvPr>
          <p:cNvSpPr>
            <a:spLocks noChangeArrowheads="1"/>
          </p:cNvSpPr>
          <p:nvPr/>
        </p:nvSpPr>
        <p:spPr bwMode="auto">
          <a:xfrm>
            <a:off x="0" y="2422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D1E677EC-038B-F0F2-2B65-E5882E0DAB38}"/>
              </a:ext>
            </a:extLst>
          </p:cNvPr>
          <p:cNvSpPr>
            <a:spLocks noChangeArrowheads="1"/>
          </p:cNvSpPr>
          <p:nvPr/>
        </p:nvSpPr>
        <p:spPr bwMode="auto">
          <a:xfrm>
            <a:off x="0" y="438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F3C6B861-91B1-18FF-16FD-447B3214BA1D}"/>
              </a:ext>
            </a:extLst>
          </p:cNvPr>
          <p:cNvSpPr>
            <a:spLocks noChangeArrowheads="1"/>
          </p:cNvSpPr>
          <p:nvPr/>
        </p:nvSpPr>
        <p:spPr bwMode="auto">
          <a:xfrm>
            <a:off x="5134052" y="2493295"/>
            <a:ext cx="369742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4: 2014 Averaged p-value for Divisions</a:t>
            </a:r>
            <a:endParaRPr kumimoji="0" lang="en-US" altLang="en-US"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12" name="Content Placeholder 6">
            <a:extLst>
              <a:ext uri="{FF2B5EF4-FFF2-40B4-BE49-F238E27FC236}">
                <a16:creationId xmlns:a16="http://schemas.microsoft.com/office/drawing/2014/main" id="{C8B258CA-46DD-7D39-6853-70BAF982FDDD}"/>
              </a:ext>
            </a:extLst>
          </p:cNvPr>
          <p:cNvSpPr txBox="1">
            <a:spLocks/>
          </p:cNvSpPr>
          <p:nvPr/>
        </p:nvSpPr>
        <p:spPr bwMode="auto">
          <a:xfrm>
            <a:off x="357188" y="2008193"/>
            <a:ext cx="6324600" cy="473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a:t>Secondary (2014) Data</a:t>
            </a:r>
          </a:p>
        </p:txBody>
      </p:sp>
      <p:sp>
        <p:nvSpPr>
          <p:cNvPr id="13" name="Oval 12">
            <a:extLst>
              <a:ext uri="{FF2B5EF4-FFF2-40B4-BE49-F238E27FC236}">
                <a16:creationId xmlns:a16="http://schemas.microsoft.com/office/drawing/2014/main" id="{9DBCC408-A69A-D86B-EC0E-0D59D96CFC4D}"/>
              </a:ext>
            </a:extLst>
          </p:cNvPr>
          <p:cNvSpPr/>
          <p:nvPr/>
        </p:nvSpPr>
        <p:spPr>
          <a:xfrm>
            <a:off x="2583180" y="489204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05E7BD66-6BFE-CD56-91FF-7192B345C17C}"/>
              </a:ext>
            </a:extLst>
          </p:cNvPr>
          <p:cNvSpPr/>
          <p:nvPr/>
        </p:nvSpPr>
        <p:spPr>
          <a:xfrm>
            <a:off x="3810000" y="547116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8524A00D-1695-19DE-FB65-4C65D76E3098}"/>
              </a:ext>
            </a:extLst>
          </p:cNvPr>
          <p:cNvSpPr/>
          <p:nvPr/>
        </p:nvSpPr>
        <p:spPr>
          <a:xfrm>
            <a:off x="2788920" y="377952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8D65B91E-DCB2-705C-1633-DFD80BEE72A5}"/>
              </a:ext>
            </a:extLst>
          </p:cNvPr>
          <p:cNvSpPr/>
          <p:nvPr/>
        </p:nvSpPr>
        <p:spPr>
          <a:xfrm>
            <a:off x="2994660" y="469392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3DB7A6D0-6DF6-E55D-B58D-3139F4D85C6F}"/>
              </a:ext>
            </a:extLst>
          </p:cNvPr>
          <p:cNvSpPr/>
          <p:nvPr/>
        </p:nvSpPr>
        <p:spPr>
          <a:xfrm>
            <a:off x="3200400" y="523494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A3E055E5-C9F0-B541-042C-BF0BAB30D5F4}"/>
              </a:ext>
            </a:extLst>
          </p:cNvPr>
          <p:cNvSpPr/>
          <p:nvPr/>
        </p:nvSpPr>
        <p:spPr>
          <a:xfrm>
            <a:off x="3398520" y="519684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DB76C93D-2F97-A255-F880-E2A87D0B443E}"/>
              </a:ext>
            </a:extLst>
          </p:cNvPr>
          <p:cNvSpPr/>
          <p:nvPr/>
        </p:nvSpPr>
        <p:spPr>
          <a:xfrm>
            <a:off x="3604260" y="494538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id="{3C0E7FE0-5D70-C5D6-354D-A1E99F14B9D4}"/>
              </a:ext>
            </a:extLst>
          </p:cNvPr>
          <p:cNvSpPr/>
          <p:nvPr/>
        </p:nvSpPr>
        <p:spPr>
          <a:xfrm>
            <a:off x="7002780" y="410718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732864C2-9532-4E60-0C70-5CEC26094D25}"/>
              </a:ext>
            </a:extLst>
          </p:cNvPr>
          <p:cNvSpPr/>
          <p:nvPr/>
        </p:nvSpPr>
        <p:spPr>
          <a:xfrm>
            <a:off x="7216140" y="375666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F52D21C6-3825-DB64-0A83-8C4826E93CF8}"/>
              </a:ext>
            </a:extLst>
          </p:cNvPr>
          <p:cNvSpPr/>
          <p:nvPr/>
        </p:nvSpPr>
        <p:spPr>
          <a:xfrm>
            <a:off x="7421880" y="438150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37A93784-7ABD-0C77-8480-E22F4211ADB2}"/>
              </a:ext>
            </a:extLst>
          </p:cNvPr>
          <p:cNvSpPr/>
          <p:nvPr/>
        </p:nvSpPr>
        <p:spPr>
          <a:xfrm>
            <a:off x="7620000" y="499110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5844B4AF-1566-438C-610C-7F312FA665C4}"/>
              </a:ext>
            </a:extLst>
          </p:cNvPr>
          <p:cNvSpPr/>
          <p:nvPr/>
        </p:nvSpPr>
        <p:spPr>
          <a:xfrm>
            <a:off x="7818120" y="555498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FA8343F2-AA07-6DE6-642A-AC27D102B8EE}"/>
              </a:ext>
            </a:extLst>
          </p:cNvPr>
          <p:cNvSpPr/>
          <p:nvPr/>
        </p:nvSpPr>
        <p:spPr>
          <a:xfrm>
            <a:off x="8023860" y="443484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486F3602-8582-84A9-0DE1-5C6A5364F9A3}"/>
              </a:ext>
            </a:extLst>
          </p:cNvPr>
          <p:cNvSpPr/>
          <p:nvPr/>
        </p:nvSpPr>
        <p:spPr>
          <a:xfrm>
            <a:off x="8229600" y="492252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4667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ssolv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2049"/>
                                        </p:tgtEl>
                                        <p:attrNameLst>
                                          <p:attrName>style.visibility</p:attrName>
                                        </p:attrNameLst>
                                      </p:cBhvr>
                                      <p:to>
                                        <p:strVal val="visible"/>
                                      </p:to>
                                    </p:set>
                                    <p:animEffect transition="in" filter="dissolve">
                                      <p:cBhvr>
                                        <p:cTn id="25" dur="500"/>
                                        <p:tgtEl>
                                          <p:spTgt spid="2049"/>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edge">
                                      <p:cBhvr>
                                        <p:cTn id="30" dur="1000"/>
                                        <p:tgtEl>
                                          <p:spTgt spid="13"/>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edge">
                                      <p:cBhvr>
                                        <p:cTn id="33" dur="1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edge">
                                      <p:cBhvr>
                                        <p:cTn id="38" dur="1000"/>
                                        <p:tgtEl>
                                          <p:spTgt spid="21"/>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edge">
                                      <p:cBhvr>
                                        <p:cTn id="41" dur="1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edge">
                                      <p:cBhvr>
                                        <p:cTn id="46" dur="1000"/>
                                        <p:tgtEl>
                                          <p:spTgt spid="16"/>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edge">
                                      <p:cBhvr>
                                        <p:cTn id="49" dur="1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edge">
                                      <p:cBhvr>
                                        <p:cTn id="54" dur="1000"/>
                                        <p:tgtEl>
                                          <p:spTgt spid="17"/>
                                        </p:tgtEl>
                                      </p:cBhvr>
                                    </p:animEffect>
                                  </p:childTnLst>
                                </p:cTn>
                              </p:par>
                              <p:par>
                                <p:cTn id="55" presetID="2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edge">
                                      <p:cBhvr>
                                        <p:cTn id="57" dur="1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edge">
                                      <p:cBhvr>
                                        <p:cTn id="62" dur="1000"/>
                                        <p:tgtEl>
                                          <p:spTgt spid="18"/>
                                        </p:tgtEl>
                                      </p:cBhvr>
                                    </p:animEffect>
                                  </p:childTnLst>
                                </p:cTn>
                              </p:par>
                              <p:par>
                                <p:cTn id="63" presetID="2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edge">
                                      <p:cBhvr>
                                        <p:cTn id="65" dur="10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edge">
                                      <p:cBhvr>
                                        <p:cTn id="70" dur="1000"/>
                                        <p:tgtEl>
                                          <p:spTgt spid="19"/>
                                        </p:tgtEl>
                                      </p:cBhvr>
                                    </p:animEffect>
                                  </p:childTnLst>
                                </p:cTn>
                              </p:par>
                              <p:par>
                                <p:cTn id="71" presetID="2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edge">
                                      <p:cBhvr>
                                        <p:cTn id="73" dur="10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edge">
                                      <p:cBhvr>
                                        <p:cTn id="78" dur="1000"/>
                                        <p:tgtEl>
                                          <p:spTgt spid="14"/>
                                        </p:tgtEl>
                                      </p:cBhvr>
                                    </p:animEffect>
                                  </p:childTnLst>
                                </p:cTn>
                              </p:par>
                              <p:par>
                                <p:cTn id="79" presetID="2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edge">
                                      <p:cBhvr>
                                        <p:cTn id="81" dur="10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0" presetClass="exit" presetSubtype="0" fill="hold" grpId="1" nodeType="clickEffect">
                                  <p:stCondLst>
                                    <p:cond delay="0"/>
                                  </p:stCondLst>
                                  <p:childTnLst>
                                    <p:animEffect transition="out" filter="wedge">
                                      <p:cBhvr>
                                        <p:cTn id="85" dur="2000"/>
                                        <p:tgtEl>
                                          <p:spTgt spid="21"/>
                                        </p:tgtEl>
                                      </p:cBhvr>
                                    </p:animEffect>
                                    <p:set>
                                      <p:cBhvr>
                                        <p:cTn id="86" dur="1" fill="hold">
                                          <p:stCondLst>
                                            <p:cond delay="1999"/>
                                          </p:stCondLst>
                                        </p:cTn>
                                        <p:tgtEl>
                                          <p:spTgt spid="21"/>
                                        </p:tgtEl>
                                        <p:attrNameLst>
                                          <p:attrName>style.visibility</p:attrName>
                                        </p:attrNameLst>
                                      </p:cBhvr>
                                      <p:to>
                                        <p:strVal val="hidden"/>
                                      </p:to>
                                    </p:set>
                                  </p:childTnLst>
                                </p:cTn>
                              </p:par>
                              <p:par>
                                <p:cTn id="87" presetID="20" presetClass="exit" presetSubtype="0" fill="hold" grpId="1" nodeType="withEffect">
                                  <p:stCondLst>
                                    <p:cond delay="0"/>
                                  </p:stCondLst>
                                  <p:childTnLst>
                                    <p:animEffect transition="out" filter="wedge">
                                      <p:cBhvr>
                                        <p:cTn id="88" dur="2000"/>
                                        <p:tgtEl>
                                          <p:spTgt spid="15"/>
                                        </p:tgtEl>
                                      </p:cBhvr>
                                    </p:animEffect>
                                    <p:set>
                                      <p:cBhvr>
                                        <p:cTn id="89"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animBg="1"/>
      <p:bldP spid="14" grpId="0" animBg="1"/>
      <p:bldP spid="15" grpId="0" animBg="1"/>
      <p:bldP spid="15" grpId="1" animBg="1"/>
      <p:bldP spid="16" grpId="0" animBg="1"/>
      <p:bldP spid="17" grpId="0" animBg="1"/>
      <p:bldP spid="18" grpId="0" animBg="1"/>
      <p:bldP spid="19" grpId="0" animBg="1"/>
      <p:bldP spid="20" grpId="0" animBg="1"/>
      <p:bldP spid="21" grpId="0" animBg="1"/>
      <p:bldP spid="21" grpId="1" animBg="1"/>
      <p:bldP spid="22" grpId="0" animBg="1"/>
      <p:bldP spid="23"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Decision Architecture</a:t>
            </a:r>
          </a:p>
        </p:txBody>
      </p:sp>
      <p:sp>
        <p:nvSpPr>
          <p:cNvPr id="7" name="Content Placeholder 6">
            <a:extLst>
              <a:ext uri="{FF2B5EF4-FFF2-40B4-BE49-F238E27FC236}">
                <a16:creationId xmlns:a16="http://schemas.microsoft.com/office/drawing/2014/main" id="{7FAB8225-09E6-DA7C-B697-7268CF71C301}"/>
              </a:ext>
            </a:extLst>
          </p:cNvPr>
          <p:cNvSpPr>
            <a:spLocks noGrp="1"/>
          </p:cNvSpPr>
          <p:nvPr>
            <p:ph idx="1"/>
          </p:nvPr>
        </p:nvSpPr>
        <p:spPr>
          <a:xfrm>
            <a:off x="457200" y="1046163"/>
            <a:ext cx="8229600" cy="619270"/>
          </a:xfrm>
        </p:spPr>
        <p:txBody>
          <a:bodyPr/>
          <a:lstStyle/>
          <a:p>
            <a:r>
              <a:rPr lang="en-US" dirty="0"/>
              <a:t>Data-Driven Methods</a:t>
            </a:r>
          </a:p>
        </p:txBody>
      </p:sp>
      <p:graphicFrame>
        <p:nvGraphicFramePr>
          <p:cNvPr id="3" name="Diagram 2">
            <a:extLst>
              <a:ext uri="{FF2B5EF4-FFF2-40B4-BE49-F238E27FC236}">
                <a16:creationId xmlns:a16="http://schemas.microsoft.com/office/drawing/2014/main" id="{D96486E1-20F0-B339-D142-F4CA36392DA1}"/>
              </a:ext>
            </a:extLst>
          </p:cNvPr>
          <p:cNvGraphicFramePr/>
          <p:nvPr/>
        </p:nvGraphicFramePr>
        <p:xfrm>
          <a:off x="6581775" y="53640"/>
          <a:ext cx="2333624" cy="198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6">
            <a:extLst>
              <a:ext uri="{FF2B5EF4-FFF2-40B4-BE49-F238E27FC236}">
                <a16:creationId xmlns:a16="http://schemas.microsoft.com/office/drawing/2014/main" id="{58AA9560-397B-EBCA-EF13-BF0064F0580B}"/>
              </a:ext>
            </a:extLst>
          </p:cNvPr>
          <p:cNvSpPr txBox="1">
            <a:spLocks/>
          </p:cNvSpPr>
          <p:nvPr/>
        </p:nvSpPr>
        <p:spPr bwMode="auto">
          <a:xfrm>
            <a:off x="361950" y="1518444"/>
            <a:ext cx="6324600" cy="530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Exploratory Analysis</a:t>
            </a:r>
          </a:p>
        </p:txBody>
      </p:sp>
      <p:sp>
        <p:nvSpPr>
          <p:cNvPr id="6" name="Rectangle 7">
            <a:extLst>
              <a:ext uri="{FF2B5EF4-FFF2-40B4-BE49-F238E27FC236}">
                <a16:creationId xmlns:a16="http://schemas.microsoft.com/office/drawing/2014/main" id="{46C42311-0F02-443C-7406-E3C12AAD94B2}"/>
              </a:ext>
            </a:extLst>
          </p:cNvPr>
          <p:cNvSpPr>
            <a:spLocks noChangeArrowheads="1"/>
          </p:cNvSpPr>
          <p:nvPr/>
        </p:nvSpPr>
        <p:spPr bwMode="auto">
          <a:xfrm>
            <a:off x="918187" y="2531635"/>
            <a:ext cx="335739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5: 2022 Averaged p-value </a:t>
            </a:r>
            <a:r>
              <a:rPr lang="en-US" altLang="en-US" sz="15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by</a:t>
            </a:r>
            <a:r>
              <a:rPr kumimoji="0" lang="en-US" altLang="en-US" sz="15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PSUs</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B2C55F5E-E88A-FCBA-B76B-955D09353A6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223C8A0D-BF6B-BA78-1CEF-7A474CCC2BCB}"/>
              </a:ext>
            </a:extLst>
          </p:cNvPr>
          <p:cNvSpPr>
            <a:spLocks noChangeArrowheads="1"/>
          </p:cNvSpPr>
          <p:nvPr/>
        </p:nvSpPr>
        <p:spPr bwMode="auto">
          <a:xfrm>
            <a:off x="0" y="2422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D1E677EC-038B-F0F2-2B65-E5882E0DAB38}"/>
              </a:ext>
            </a:extLst>
          </p:cNvPr>
          <p:cNvSpPr>
            <a:spLocks noChangeArrowheads="1"/>
          </p:cNvSpPr>
          <p:nvPr/>
        </p:nvSpPr>
        <p:spPr bwMode="auto">
          <a:xfrm>
            <a:off x="0" y="438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Chart, histogram&#10;&#10;Description automatically generated">
            <a:extLst>
              <a:ext uri="{FF2B5EF4-FFF2-40B4-BE49-F238E27FC236}">
                <a16:creationId xmlns:a16="http://schemas.microsoft.com/office/drawing/2014/main" id="{F7B230E8-94DA-CD3D-D875-84DE26FC2724}"/>
              </a:ext>
            </a:extLst>
          </p:cNvPr>
          <p:cNvPicPr>
            <a:picLocks noChangeAspect="1"/>
          </p:cNvPicPr>
          <p:nvPr/>
        </p:nvPicPr>
        <p:blipFill rotWithShape="1">
          <a:blip r:embed="rId8">
            <a:extLst>
              <a:ext uri="{28A0092B-C50C-407E-A947-70E740481C1C}">
                <a14:useLocalDpi xmlns:a14="http://schemas.microsoft.com/office/drawing/2010/main" val="0"/>
              </a:ext>
            </a:extLst>
          </a:blip>
          <a:srcRect l="3218" t="5150" r="7960"/>
          <a:stretch/>
        </p:blipFill>
        <p:spPr bwMode="auto">
          <a:xfrm>
            <a:off x="4601046" y="2889325"/>
            <a:ext cx="4314353" cy="3455364"/>
          </a:xfrm>
          <a:prstGeom prst="rect">
            <a:avLst/>
          </a:prstGeom>
          <a:ln>
            <a:noFill/>
          </a:ln>
          <a:extLst>
            <a:ext uri="{53640926-AAD7-44D8-BBD7-CCE9431645EC}">
              <a14:shadowObscured xmlns:a14="http://schemas.microsoft.com/office/drawing/2010/main"/>
            </a:ext>
          </a:extLst>
        </p:spPr>
      </p:pic>
      <p:pic>
        <p:nvPicPr>
          <p:cNvPr id="12" name="Picture 11" descr="Chart&#10;&#10;Description automatically generated">
            <a:extLst>
              <a:ext uri="{FF2B5EF4-FFF2-40B4-BE49-F238E27FC236}">
                <a16:creationId xmlns:a16="http://schemas.microsoft.com/office/drawing/2014/main" id="{7F30E55E-14D7-72DC-063B-49A8E5344A64}"/>
              </a:ext>
            </a:extLst>
          </p:cNvPr>
          <p:cNvPicPr>
            <a:picLocks noChangeAspect="1"/>
          </p:cNvPicPr>
          <p:nvPr/>
        </p:nvPicPr>
        <p:blipFill rotWithShape="1">
          <a:blip r:embed="rId9">
            <a:extLst>
              <a:ext uri="{28A0092B-C50C-407E-A947-70E740481C1C}">
                <a14:useLocalDpi xmlns:a14="http://schemas.microsoft.com/office/drawing/2010/main" val="0"/>
              </a:ext>
            </a:extLst>
          </a:blip>
          <a:srcRect l="4498" t="5570" r="8741"/>
          <a:stretch/>
        </p:blipFill>
        <p:spPr bwMode="auto">
          <a:xfrm>
            <a:off x="220751" y="2904625"/>
            <a:ext cx="4214244" cy="3440064"/>
          </a:xfrm>
          <a:prstGeom prst="rect">
            <a:avLst/>
          </a:prstGeom>
          <a:ln>
            <a:noFill/>
          </a:ln>
          <a:extLst>
            <a:ext uri="{53640926-AAD7-44D8-BBD7-CCE9431645EC}">
              <a14:shadowObscured xmlns:a14="http://schemas.microsoft.com/office/drawing/2010/main"/>
            </a:ext>
          </a:extLst>
        </p:spPr>
      </p:pic>
      <p:sp>
        <p:nvSpPr>
          <p:cNvPr id="13" name="Rectangle 7">
            <a:extLst>
              <a:ext uri="{FF2B5EF4-FFF2-40B4-BE49-F238E27FC236}">
                <a16:creationId xmlns:a16="http://schemas.microsoft.com/office/drawing/2014/main" id="{C5A3EF79-9C54-A34D-CEFC-7F66DFF674A6}"/>
              </a:ext>
            </a:extLst>
          </p:cNvPr>
          <p:cNvSpPr>
            <a:spLocks noChangeArrowheads="1"/>
          </p:cNvSpPr>
          <p:nvPr/>
        </p:nvSpPr>
        <p:spPr bwMode="auto">
          <a:xfrm>
            <a:off x="5110800" y="2476500"/>
            <a:ext cx="33573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1"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6: 2014 Averaged p-value </a:t>
            </a:r>
            <a:r>
              <a:rPr lang="en-US" altLang="en-US" sz="15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by PSUs</a:t>
            </a:r>
            <a:endParaRPr kumimoji="0" lang="en-US" altLang="en-US"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16" name="Content Placeholder 6">
            <a:extLst>
              <a:ext uri="{FF2B5EF4-FFF2-40B4-BE49-F238E27FC236}">
                <a16:creationId xmlns:a16="http://schemas.microsoft.com/office/drawing/2014/main" id="{7E560AD8-C632-9AFB-3EE0-B9B48602B6D9}"/>
              </a:ext>
            </a:extLst>
          </p:cNvPr>
          <p:cNvSpPr txBox="1">
            <a:spLocks/>
          </p:cNvSpPr>
          <p:nvPr/>
        </p:nvSpPr>
        <p:spPr bwMode="auto">
          <a:xfrm>
            <a:off x="366713" y="2008193"/>
            <a:ext cx="6324600" cy="4733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a:t>CPI Pricing Area (PSU) Scope</a:t>
            </a:r>
          </a:p>
        </p:txBody>
      </p:sp>
      <p:pic>
        <p:nvPicPr>
          <p:cNvPr id="18" name="Picture 17">
            <a:extLst>
              <a:ext uri="{FF2B5EF4-FFF2-40B4-BE49-F238E27FC236}">
                <a16:creationId xmlns:a16="http://schemas.microsoft.com/office/drawing/2014/main" id="{B30267BB-A9F4-EA8B-8961-47849C12F069}"/>
              </a:ext>
            </a:extLst>
          </p:cNvPr>
          <p:cNvPicPr>
            <a:picLocks noChangeAspect="1"/>
          </p:cNvPicPr>
          <p:nvPr/>
        </p:nvPicPr>
        <p:blipFill rotWithShape="1">
          <a:blip r:embed="rId10"/>
          <a:srcRect t="2703" r="2591"/>
          <a:stretch/>
        </p:blipFill>
        <p:spPr>
          <a:xfrm>
            <a:off x="197088" y="2850222"/>
            <a:ext cx="4442845" cy="3601043"/>
          </a:xfrm>
          <a:prstGeom prst="rect">
            <a:avLst/>
          </a:prstGeom>
        </p:spPr>
      </p:pic>
      <p:pic>
        <p:nvPicPr>
          <p:cNvPr id="20" name="Picture 19">
            <a:extLst>
              <a:ext uri="{FF2B5EF4-FFF2-40B4-BE49-F238E27FC236}">
                <a16:creationId xmlns:a16="http://schemas.microsoft.com/office/drawing/2014/main" id="{58521C37-FAF1-6872-DE89-4BBCC68D1CB3}"/>
              </a:ext>
            </a:extLst>
          </p:cNvPr>
          <p:cNvPicPr>
            <a:picLocks noChangeAspect="1"/>
          </p:cNvPicPr>
          <p:nvPr/>
        </p:nvPicPr>
        <p:blipFill>
          <a:blip r:embed="rId11"/>
          <a:stretch>
            <a:fillRect/>
          </a:stretch>
        </p:blipFill>
        <p:spPr>
          <a:xfrm>
            <a:off x="4639933" y="2831177"/>
            <a:ext cx="4493809" cy="3642351"/>
          </a:xfrm>
          <a:prstGeom prst="rect">
            <a:avLst/>
          </a:prstGeom>
        </p:spPr>
      </p:pic>
      <p:sp>
        <p:nvSpPr>
          <p:cNvPr id="21" name="Oval 20">
            <a:extLst>
              <a:ext uri="{FF2B5EF4-FFF2-40B4-BE49-F238E27FC236}">
                <a16:creationId xmlns:a16="http://schemas.microsoft.com/office/drawing/2014/main" id="{86CBE347-678F-9921-BB23-B43F93E93B5A}"/>
              </a:ext>
            </a:extLst>
          </p:cNvPr>
          <p:cNvSpPr/>
          <p:nvPr/>
        </p:nvSpPr>
        <p:spPr>
          <a:xfrm>
            <a:off x="2954020" y="468630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3EFDE48D-DB91-8AC5-3905-3EDE1D5F2F59}"/>
              </a:ext>
            </a:extLst>
          </p:cNvPr>
          <p:cNvSpPr/>
          <p:nvPr/>
        </p:nvSpPr>
        <p:spPr>
          <a:xfrm>
            <a:off x="4269740" y="472186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653B2A4A-EB52-4630-8C30-519816D41E94}"/>
              </a:ext>
            </a:extLst>
          </p:cNvPr>
          <p:cNvSpPr/>
          <p:nvPr/>
        </p:nvSpPr>
        <p:spPr>
          <a:xfrm>
            <a:off x="3185160" y="450977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8FA56B06-17E0-2743-B430-00176D161D5E}"/>
              </a:ext>
            </a:extLst>
          </p:cNvPr>
          <p:cNvSpPr/>
          <p:nvPr/>
        </p:nvSpPr>
        <p:spPr>
          <a:xfrm>
            <a:off x="3397250" y="460756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77546E6D-DA10-BD8C-8D28-AD9453A7A1DE}"/>
              </a:ext>
            </a:extLst>
          </p:cNvPr>
          <p:cNvSpPr/>
          <p:nvPr/>
        </p:nvSpPr>
        <p:spPr>
          <a:xfrm>
            <a:off x="3615690" y="451231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D9825550-B309-FD85-B914-39C7606E8959}"/>
              </a:ext>
            </a:extLst>
          </p:cNvPr>
          <p:cNvSpPr/>
          <p:nvPr/>
        </p:nvSpPr>
        <p:spPr>
          <a:xfrm>
            <a:off x="3837940" y="457835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A7912C93-3408-FB9C-4DAA-1F93A90D154F}"/>
              </a:ext>
            </a:extLst>
          </p:cNvPr>
          <p:cNvSpPr/>
          <p:nvPr/>
        </p:nvSpPr>
        <p:spPr>
          <a:xfrm>
            <a:off x="4051300" y="440182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ECB52D32-7029-1BD8-CD9B-B11C846BEF3B}"/>
              </a:ext>
            </a:extLst>
          </p:cNvPr>
          <p:cNvSpPr/>
          <p:nvPr/>
        </p:nvSpPr>
        <p:spPr>
          <a:xfrm>
            <a:off x="7393940" y="456565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Oval 28">
            <a:extLst>
              <a:ext uri="{FF2B5EF4-FFF2-40B4-BE49-F238E27FC236}">
                <a16:creationId xmlns:a16="http://schemas.microsoft.com/office/drawing/2014/main" id="{D7824FD0-8FC5-8C1E-5E93-752F684494A2}"/>
              </a:ext>
            </a:extLst>
          </p:cNvPr>
          <p:cNvSpPr/>
          <p:nvPr/>
        </p:nvSpPr>
        <p:spPr>
          <a:xfrm>
            <a:off x="7617460" y="467106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Oval 29">
            <a:extLst>
              <a:ext uri="{FF2B5EF4-FFF2-40B4-BE49-F238E27FC236}">
                <a16:creationId xmlns:a16="http://schemas.microsoft.com/office/drawing/2014/main" id="{8DDE4185-5947-55F9-F492-ABA790CFECA5}"/>
              </a:ext>
            </a:extLst>
          </p:cNvPr>
          <p:cNvSpPr/>
          <p:nvPr/>
        </p:nvSpPr>
        <p:spPr>
          <a:xfrm>
            <a:off x="7842250" y="478028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Oval 30">
            <a:extLst>
              <a:ext uri="{FF2B5EF4-FFF2-40B4-BE49-F238E27FC236}">
                <a16:creationId xmlns:a16="http://schemas.microsoft.com/office/drawing/2014/main" id="{2EDA9F07-CE4E-BF91-4E88-BACE9F1C19FF}"/>
              </a:ext>
            </a:extLst>
          </p:cNvPr>
          <p:cNvSpPr/>
          <p:nvPr/>
        </p:nvSpPr>
        <p:spPr>
          <a:xfrm>
            <a:off x="8054340" y="478409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83931141-4FB2-E259-B3E9-0730B380EB63}"/>
              </a:ext>
            </a:extLst>
          </p:cNvPr>
          <p:cNvSpPr/>
          <p:nvPr/>
        </p:nvSpPr>
        <p:spPr>
          <a:xfrm>
            <a:off x="8276590" y="4764976"/>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6DE67EA8-248F-6483-EF41-23087213B1EB}"/>
              </a:ext>
            </a:extLst>
          </p:cNvPr>
          <p:cNvSpPr/>
          <p:nvPr/>
        </p:nvSpPr>
        <p:spPr>
          <a:xfrm>
            <a:off x="8502513" y="4867910"/>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Oval 33">
            <a:extLst>
              <a:ext uri="{FF2B5EF4-FFF2-40B4-BE49-F238E27FC236}">
                <a16:creationId xmlns:a16="http://schemas.microsoft.com/office/drawing/2014/main" id="{99E5967F-5F98-5E86-FC09-2ECF3FBBF765}"/>
              </a:ext>
            </a:extLst>
          </p:cNvPr>
          <p:cNvSpPr/>
          <p:nvPr/>
        </p:nvSpPr>
        <p:spPr>
          <a:xfrm>
            <a:off x="8713470" y="4870175"/>
            <a:ext cx="106680" cy="83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170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par>
                                <p:cTn id="18" presetID="9"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edge">
                                      <p:cBhvr>
                                        <p:cTn id="36" dur="1000"/>
                                        <p:tgtEl>
                                          <p:spTgt spid="21"/>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edge">
                                      <p:cBhvr>
                                        <p:cTn id="39" dur="1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edge">
                                      <p:cBhvr>
                                        <p:cTn id="44" dur="1000"/>
                                        <p:tgtEl>
                                          <p:spTgt spid="29"/>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edge">
                                      <p:cBhvr>
                                        <p:cTn id="47" dur="1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edge">
                                      <p:cBhvr>
                                        <p:cTn id="52" dur="1000"/>
                                        <p:tgtEl>
                                          <p:spTgt spid="24"/>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edge">
                                      <p:cBhvr>
                                        <p:cTn id="55" dur="10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edge">
                                      <p:cBhvr>
                                        <p:cTn id="60" dur="1000"/>
                                        <p:tgtEl>
                                          <p:spTgt spid="25"/>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edge">
                                      <p:cBhvr>
                                        <p:cTn id="63" dur="10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edge">
                                      <p:cBhvr>
                                        <p:cTn id="68" dur="1000"/>
                                        <p:tgtEl>
                                          <p:spTgt spid="26"/>
                                        </p:tgtEl>
                                      </p:cBhvr>
                                    </p:animEffect>
                                  </p:childTnLst>
                                </p:cTn>
                              </p:par>
                              <p:par>
                                <p:cTn id="69" presetID="2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edge">
                                      <p:cBhvr>
                                        <p:cTn id="71" dur="10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20"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edge">
                                      <p:cBhvr>
                                        <p:cTn id="76" dur="1000"/>
                                        <p:tgtEl>
                                          <p:spTgt spid="27"/>
                                        </p:tgtEl>
                                      </p:cBhvr>
                                    </p:animEffect>
                                  </p:childTnLst>
                                </p:cTn>
                              </p:par>
                              <p:par>
                                <p:cTn id="77" presetID="20"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edge">
                                      <p:cBhvr>
                                        <p:cTn id="79" dur="10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0"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edge">
                                      <p:cBhvr>
                                        <p:cTn id="84" dur="1000"/>
                                        <p:tgtEl>
                                          <p:spTgt spid="22"/>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edge">
                                      <p:cBhvr>
                                        <p:cTn id="87" dur="10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20" presetClass="exit" presetSubtype="0" fill="hold" grpId="1" nodeType="clickEffect">
                                  <p:stCondLst>
                                    <p:cond delay="0"/>
                                  </p:stCondLst>
                                  <p:childTnLst>
                                    <p:animEffect transition="out" filter="wedge">
                                      <p:cBhvr>
                                        <p:cTn id="91" dur="2000"/>
                                        <p:tgtEl>
                                          <p:spTgt spid="21"/>
                                        </p:tgtEl>
                                      </p:cBhvr>
                                    </p:animEffect>
                                    <p:set>
                                      <p:cBhvr>
                                        <p:cTn id="92" dur="1" fill="hold">
                                          <p:stCondLst>
                                            <p:cond delay="1999"/>
                                          </p:stCondLst>
                                        </p:cTn>
                                        <p:tgtEl>
                                          <p:spTgt spid="21"/>
                                        </p:tgtEl>
                                        <p:attrNameLst>
                                          <p:attrName>style.visibility</p:attrName>
                                        </p:attrNameLst>
                                      </p:cBhvr>
                                      <p:to>
                                        <p:strVal val="hidden"/>
                                      </p:to>
                                    </p:set>
                                  </p:childTnLst>
                                </p:cTn>
                              </p:par>
                              <p:par>
                                <p:cTn id="93" presetID="20" presetClass="exit" presetSubtype="0" fill="hold" grpId="1" nodeType="withEffect">
                                  <p:stCondLst>
                                    <p:cond delay="0"/>
                                  </p:stCondLst>
                                  <p:childTnLst>
                                    <p:animEffect transition="out" filter="wedge">
                                      <p:cBhvr>
                                        <p:cTn id="94" dur="2000"/>
                                        <p:tgtEl>
                                          <p:spTgt spid="28"/>
                                        </p:tgtEl>
                                      </p:cBhvr>
                                    </p:animEffect>
                                    <p:set>
                                      <p:cBhvr>
                                        <p:cTn id="95" dur="1" fill="hold">
                                          <p:stCondLst>
                                            <p:cond delay="1999"/>
                                          </p:stCondLst>
                                        </p:cTn>
                                        <p:tgtEl>
                                          <p:spTgt spid="28"/>
                                        </p:tgtEl>
                                        <p:attrNameLst>
                                          <p:attrName>style.visibility</p:attrName>
                                        </p:attrNameLst>
                                      </p:cBhvr>
                                      <p:to>
                                        <p:strVal val="hidden"/>
                                      </p:to>
                                    </p:set>
                                  </p:childTnLst>
                                </p:cTn>
                              </p:par>
                              <p:par>
                                <p:cTn id="96" presetID="20" presetClass="exit" presetSubtype="0" fill="hold" grpId="1" nodeType="withEffect">
                                  <p:stCondLst>
                                    <p:cond delay="0"/>
                                  </p:stCondLst>
                                  <p:childTnLst>
                                    <p:animEffect transition="out" filter="wedge">
                                      <p:cBhvr>
                                        <p:cTn id="97" dur="2000"/>
                                        <p:tgtEl>
                                          <p:spTgt spid="29"/>
                                        </p:tgtEl>
                                      </p:cBhvr>
                                    </p:animEffect>
                                    <p:set>
                                      <p:cBhvr>
                                        <p:cTn id="98" dur="1" fill="hold">
                                          <p:stCondLst>
                                            <p:cond delay="1999"/>
                                          </p:stCondLst>
                                        </p:cTn>
                                        <p:tgtEl>
                                          <p:spTgt spid="29"/>
                                        </p:tgtEl>
                                        <p:attrNameLst>
                                          <p:attrName>style.visibility</p:attrName>
                                        </p:attrNameLst>
                                      </p:cBhvr>
                                      <p:to>
                                        <p:strVal val="hidden"/>
                                      </p:to>
                                    </p:set>
                                  </p:childTnLst>
                                </p:cTn>
                              </p:par>
                              <p:par>
                                <p:cTn id="99" presetID="20" presetClass="exit" presetSubtype="0" fill="hold" grpId="1" nodeType="withEffect">
                                  <p:stCondLst>
                                    <p:cond delay="0"/>
                                  </p:stCondLst>
                                  <p:childTnLst>
                                    <p:animEffect transition="out" filter="wedge">
                                      <p:cBhvr>
                                        <p:cTn id="100" dur="2000"/>
                                        <p:tgtEl>
                                          <p:spTgt spid="23"/>
                                        </p:tgtEl>
                                      </p:cBhvr>
                                    </p:animEffect>
                                    <p:set>
                                      <p:cBhvr>
                                        <p:cTn id="101" dur="1" fill="hold">
                                          <p:stCondLst>
                                            <p:cond delay="1999"/>
                                          </p:stCondLst>
                                        </p:cTn>
                                        <p:tgtEl>
                                          <p:spTgt spid="23"/>
                                        </p:tgtEl>
                                        <p:attrNameLst>
                                          <p:attrName>style.visibility</p:attrName>
                                        </p:attrNameLst>
                                      </p:cBhvr>
                                      <p:to>
                                        <p:strVal val="hidden"/>
                                      </p:to>
                                    </p:set>
                                  </p:childTnLst>
                                </p:cTn>
                              </p:par>
                              <p:par>
                                <p:cTn id="102" presetID="20" presetClass="exit" presetSubtype="0" fill="hold" grpId="1" nodeType="withEffect">
                                  <p:stCondLst>
                                    <p:cond delay="0"/>
                                  </p:stCondLst>
                                  <p:childTnLst>
                                    <p:animEffect transition="out" filter="wedge">
                                      <p:cBhvr>
                                        <p:cTn id="103" dur="2000"/>
                                        <p:tgtEl>
                                          <p:spTgt spid="26"/>
                                        </p:tgtEl>
                                      </p:cBhvr>
                                    </p:animEffect>
                                    <p:set>
                                      <p:cBhvr>
                                        <p:cTn id="104" dur="1" fill="hold">
                                          <p:stCondLst>
                                            <p:cond delay="1999"/>
                                          </p:stCondLst>
                                        </p:cTn>
                                        <p:tgtEl>
                                          <p:spTgt spid="26"/>
                                        </p:tgtEl>
                                        <p:attrNameLst>
                                          <p:attrName>style.visibility</p:attrName>
                                        </p:attrNameLst>
                                      </p:cBhvr>
                                      <p:to>
                                        <p:strVal val="hidden"/>
                                      </p:to>
                                    </p:set>
                                  </p:childTnLst>
                                </p:cTn>
                              </p:par>
                              <p:par>
                                <p:cTn id="105" presetID="20" presetClass="exit" presetSubtype="0" fill="hold" grpId="1" nodeType="withEffect">
                                  <p:stCondLst>
                                    <p:cond delay="0"/>
                                  </p:stCondLst>
                                  <p:childTnLst>
                                    <p:animEffect transition="out" filter="wedge">
                                      <p:cBhvr>
                                        <p:cTn id="106" dur="2000"/>
                                        <p:tgtEl>
                                          <p:spTgt spid="32"/>
                                        </p:tgtEl>
                                      </p:cBhvr>
                                    </p:animEffect>
                                    <p:set>
                                      <p:cBhvr>
                                        <p:cTn id="107" dur="1" fill="hold">
                                          <p:stCondLst>
                                            <p:cond delay="1999"/>
                                          </p:stCondLst>
                                        </p:cTn>
                                        <p:tgtEl>
                                          <p:spTgt spid="32"/>
                                        </p:tgtEl>
                                        <p:attrNameLst>
                                          <p:attrName>style.visibility</p:attrName>
                                        </p:attrNameLst>
                                      </p:cBhvr>
                                      <p:to>
                                        <p:strVal val="hidden"/>
                                      </p:to>
                                    </p:set>
                                  </p:childTnLst>
                                </p:cTn>
                              </p:par>
                              <p:par>
                                <p:cTn id="108" presetID="20" presetClass="exit" presetSubtype="0" fill="hold" grpId="1" nodeType="withEffect">
                                  <p:stCondLst>
                                    <p:cond delay="0"/>
                                  </p:stCondLst>
                                  <p:childTnLst>
                                    <p:animEffect transition="out" filter="wedge">
                                      <p:cBhvr>
                                        <p:cTn id="109" dur="2000"/>
                                        <p:tgtEl>
                                          <p:spTgt spid="27"/>
                                        </p:tgtEl>
                                      </p:cBhvr>
                                    </p:animEffect>
                                    <p:set>
                                      <p:cBhvr>
                                        <p:cTn id="110" dur="1" fill="hold">
                                          <p:stCondLst>
                                            <p:cond delay="1999"/>
                                          </p:stCondLst>
                                        </p:cTn>
                                        <p:tgtEl>
                                          <p:spTgt spid="27"/>
                                        </p:tgtEl>
                                        <p:attrNameLst>
                                          <p:attrName>style.visibility</p:attrName>
                                        </p:attrNameLst>
                                      </p:cBhvr>
                                      <p:to>
                                        <p:strVal val="hidden"/>
                                      </p:to>
                                    </p:set>
                                  </p:childTnLst>
                                </p:cTn>
                              </p:par>
                              <p:par>
                                <p:cTn id="111" presetID="20" presetClass="exit" presetSubtype="0" fill="hold" grpId="1" nodeType="withEffect">
                                  <p:stCondLst>
                                    <p:cond delay="0"/>
                                  </p:stCondLst>
                                  <p:childTnLst>
                                    <p:animEffect transition="out" filter="wedge">
                                      <p:cBhvr>
                                        <p:cTn id="112" dur="2000"/>
                                        <p:tgtEl>
                                          <p:spTgt spid="33"/>
                                        </p:tgtEl>
                                      </p:cBhvr>
                                    </p:animEffect>
                                    <p:set>
                                      <p:cBhvr>
                                        <p:cTn id="113" dur="1" fill="hold">
                                          <p:stCondLst>
                                            <p:cond delay="1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6" grpId="0"/>
      <p:bldP spid="21" grpId="0" animBg="1"/>
      <p:bldP spid="21" grpId="1" animBg="1"/>
      <p:bldP spid="22" grpId="0" animBg="1"/>
      <p:bldP spid="23" grpId="0" animBg="1"/>
      <p:bldP spid="23" grpId="1" animBg="1"/>
      <p:bldP spid="24" grpId="0" animBg="1"/>
      <p:bldP spid="25" grpId="0" animBg="1"/>
      <p:bldP spid="26" grpId="0" animBg="1"/>
      <p:bldP spid="26" grpId="1" animBg="1"/>
      <p:bldP spid="27" grpId="0" animBg="1"/>
      <p:bldP spid="27" grpId="1" animBg="1"/>
      <p:bldP spid="28" grpId="0" animBg="1"/>
      <p:bldP spid="28" grpId="1" animBg="1"/>
      <p:bldP spid="29" grpId="0" animBg="1"/>
      <p:bldP spid="29" grpId="1" animBg="1"/>
      <p:bldP spid="30" grpId="0" animBg="1"/>
      <p:bldP spid="31" grpId="0" animBg="1"/>
      <p:bldP spid="32" grpId="0" animBg="1"/>
      <p:bldP spid="32" grpId="1" animBg="1"/>
      <p:bldP spid="33" grpId="0" animBg="1"/>
      <p:bldP spid="33" grpId="1"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57200" y="457200"/>
            <a:ext cx="8229600" cy="804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t>Overview</a:t>
            </a:r>
          </a:p>
        </p:txBody>
      </p:sp>
      <p:sp>
        <p:nvSpPr>
          <p:cNvPr id="4" name="Content Placeholder 2"/>
          <p:cNvSpPr txBox="1">
            <a:spLocks/>
          </p:cNvSpPr>
          <p:nvPr/>
        </p:nvSpPr>
        <p:spPr bwMode="auto">
          <a:xfrm>
            <a:off x="608025" y="1420780"/>
            <a:ext cx="8229600" cy="1089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lumMod val="50000"/>
                  </a:schemeClr>
                </a:solidFill>
              </a:rPr>
              <a:t>Background on CPI’s Housing Age-Bias Adjustment Factor</a:t>
            </a:r>
          </a:p>
          <a:p>
            <a:pPr lvl="1"/>
            <a:r>
              <a:rPr lang="en-US" dirty="0">
                <a:solidFill>
                  <a:schemeClr val="bg1">
                    <a:lumMod val="50000"/>
                  </a:schemeClr>
                </a:solidFill>
              </a:rPr>
              <a:t>Focus: Year-Built Value</a:t>
            </a:r>
          </a:p>
          <a:p>
            <a:pPr lvl="1"/>
            <a:r>
              <a:rPr lang="en-US" dirty="0">
                <a:solidFill>
                  <a:schemeClr val="bg1">
                    <a:lumMod val="50000"/>
                  </a:schemeClr>
                </a:solidFill>
              </a:rPr>
              <a:t>Issue: Previous Definition of “old”</a:t>
            </a:r>
          </a:p>
          <a:p>
            <a:r>
              <a:rPr lang="en-US" dirty="0">
                <a:solidFill>
                  <a:schemeClr val="bg1">
                    <a:lumMod val="50000"/>
                  </a:schemeClr>
                </a:solidFill>
              </a:rPr>
              <a:t>Decision Architecture</a:t>
            </a:r>
          </a:p>
          <a:p>
            <a:pPr lvl="1"/>
            <a:r>
              <a:rPr lang="en-US" dirty="0">
                <a:solidFill>
                  <a:schemeClr val="bg1">
                    <a:lumMod val="50000"/>
                  </a:schemeClr>
                </a:solidFill>
              </a:rPr>
              <a:t>Domain-Driven Insights</a:t>
            </a:r>
          </a:p>
          <a:p>
            <a:pPr lvl="1"/>
            <a:r>
              <a:rPr lang="en-US" dirty="0">
                <a:solidFill>
                  <a:schemeClr val="bg1">
                    <a:lumMod val="50000"/>
                  </a:schemeClr>
                </a:solidFill>
              </a:rPr>
              <a:t>Data-Driven Methods</a:t>
            </a:r>
          </a:p>
          <a:p>
            <a:r>
              <a:rPr lang="en-US" dirty="0">
                <a:solidFill>
                  <a:schemeClr val="bg1"/>
                </a:solidFill>
              </a:rPr>
              <a:t>Conclusion</a:t>
            </a:r>
          </a:p>
          <a:p>
            <a:pPr lvl="1"/>
            <a:r>
              <a:rPr lang="en-US" dirty="0">
                <a:solidFill>
                  <a:schemeClr val="bg1"/>
                </a:solidFill>
              </a:rPr>
              <a:t>Impact from new “old” definition</a:t>
            </a:r>
          </a:p>
        </p:txBody>
      </p:sp>
    </p:spTree>
    <p:extLst>
      <p:ext uri="{BB962C8B-B14F-4D97-AF65-F5344CB8AC3E}">
        <p14:creationId xmlns:p14="http://schemas.microsoft.com/office/powerpoint/2010/main" val="18921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Conclusion</a:t>
            </a:r>
          </a:p>
        </p:txBody>
      </p:sp>
      <p:sp>
        <p:nvSpPr>
          <p:cNvPr id="5" name="Content Placeholder 4">
            <a:extLst>
              <a:ext uri="{FF2B5EF4-FFF2-40B4-BE49-F238E27FC236}">
                <a16:creationId xmlns:a16="http://schemas.microsoft.com/office/drawing/2014/main" id="{18D823BF-D1D7-6F7C-C2CD-5C65EA989406}"/>
              </a:ext>
            </a:extLst>
          </p:cNvPr>
          <p:cNvSpPr>
            <a:spLocks noGrp="1"/>
          </p:cNvSpPr>
          <p:nvPr>
            <p:ph idx="1"/>
          </p:nvPr>
        </p:nvSpPr>
        <p:spPr>
          <a:xfrm>
            <a:off x="457200" y="1261873"/>
            <a:ext cx="8229600" cy="1071244"/>
          </a:xfrm>
        </p:spPr>
        <p:txBody>
          <a:bodyPr/>
          <a:lstStyle/>
          <a:p>
            <a:r>
              <a:rPr lang="en-US" dirty="0"/>
              <a:t>Dynamic threshold would remove older units that we have very few data on already</a:t>
            </a:r>
          </a:p>
        </p:txBody>
      </p:sp>
      <p:sp>
        <p:nvSpPr>
          <p:cNvPr id="7" name="Star: 5 Points 6">
            <a:extLst>
              <a:ext uri="{FF2B5EF4-FFF2-40B4-BE49-F238E27FC236}">
                <a16:creationId xmlns:a16="http://schemas.microsoft.com/office/drawing/2014/main" id="{5AC2ED20-1C80-A923-37A2-9CA8F0B230D7}"/>
              </a:ext>
            </a:extLst>
          </p:cNvPr>
          <p:cNvSpPr/>
          <p:nvPr/>
        </p:nvSpPr>
        <p:spPr>
          <a:xfrm>
            <a:off x="6215062" y="4229100"/>
            <a:ext cx="1181100" cy="990600"/>
          </a:xfrm>
          <a:prstGeom prst="star5">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E0048EB8-1B28-7D7C-8223-E261A50C0970}"/>
              </a:ext>
            </a:extLst>
          </p:cNvPr>
          <p:cNvSpPr txBox="1">
            <a:spLocks/>
          </p:cNvSpPr>
          <p:nvPr/>
        </p:nvSpPr>
        <p:spPr bwMode="auto">
          <a:xfrm>
            <a:off x="457200" y="2339276"/>
            <a:ext cx="8229600" cy="16040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Domain-Driven Insights: </a:t>
            </a:r>
          </a:p>
          <a:p>
            <a:pPr lvl="1"/>
            <a:r>
              <a:rPr lang="en-US" dirty="0"/>
              <a:t>Units built at or close to 1978 threshold</a:t>
            </a:r>
          </a:p>
          <a:p>
            <a:pPr lvl="1"/>
            <a:r>
              <a:rPr lang="en-US" dirty="0"/>
              <a:t>Dynamic threshold is favored</a:t>
            </a:r>
          </a:p>
          <a:p>
            <a:endParaRPr lang="en-US" dirty="0"/>
          </a:p>
        </p:txBody>
      </p:sp>
      <p:sp>
        <p:nvSpPr>
          <p:cNvPr id="9" name="Content Placeholder 4">
            <a:extLst>
              <a:ext uri="{FF2B5EF4-FFF2-40B4-BE49-F238E27FC236}">
                <a16:creationId xmlns:a16="http://schemas.microsoft.com/office/drawing/2014/main" id="{C8C7912F-C367-2745-E86E-E9E5EEE89844}"/>
              </a:ext>
            </a:extLst>
          </p:cNvPr>
          <p:cNvSpPr txBox="1">
            <a:spLocks/>
          </p:cNvSpPr>
          <p:nvPr/>
        </p:nvSpPr>
        <p:spPr bwMode="auto">
          <a:xfrm>
            <a:off x="457200" y="3943286"/>
            <a:ext cx="8229600" cy="11883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Data-Driven Methods:</a:t>
            </a:r>
          </a:p>
          <a:p>
            <a:pPr lvl="1"/>
            <a:r>
              <a:rPr lang="en-US" dirty="0"/>
              <a:t>Dynamic threshold years of interest: 40, 35, &amp; 20</a:t>
            </a:r>
          </a:p>
          <a:p>
            <a:endParaRPr lang="en-US" dirty="0"/>
          </a:p>
        </p:txBody>
      </p:sp>
      <p:sp>
        <p:nvSpPr>
          <p:cNvPr id="11" name="TextBox 10">
            <a:extLst>
              <a:ext uri="{FF2B5EF4-FFF2-40B4-BE49-F238E27FC236}">
                <a16:creationId xmlns:a16="http://schemas.microsoft.com/office/drawing/2014/main" id="{E26243DF-5B23-5C6E-8A53-324C5B316D19}"/>
              </a:ext>
            </a:extLst>
          </p:cNvPr>
          <p:cNvSpPr txBox="1"/>
          <p:nvPr/>
        </p:nvSpPr>
        <p:spPr>
          <a:xfrm>
            <a:off x="1014412" y="5267325"/>
            <a:ext cx="7115176" cy="923330"/>
          </a:xfrm>
          <a:prstGeom prst="rect">
            <a:avLst/>
          </a:prstGeom>
          <a:noFill/>
          <a:ln w="57150">
            <a:solidFill>
              <a:srgbClr val="C00000"/>
            </a:solidFill>
          </a:ln>
        </p:spPr>
        <p:txBody>
          <a:bodyPr wrap="square">
            <a:spAutoFit/>
          </a:bodyPr>
          <a:lstStyle/>
          <a:p>
            <a:pPr lvl="1"/>
            <a:r>
              <a:rPr lang="en-US" dirty="0">
                <a:solidFill>
                  <a:schemeClr val="tx2">
                    <a:lumMod val="90000"/>
                    <a:lumOff val="10000"/>
                  </a:schemeClr>
                </a:solidFill>
              </a:rPr>
              <a:t>old = (updated definition) </a:t>
            </a:r>
          </a:p>
          <a:p>
            <a:pPr lvl="1"/>
            <a:r>
              <a:rPr lang="en-US" dirty="0">
                <a:solidFill>
                  <a:schemeClr val="tx2">
                    <a:lumMod val="90000"/>
                    <a:lumOff val="10000"/>
                  </a:schemeClr>
                </a:solidFill>
              </a:rPr>
              <a:t>	      1: if age of structure built within 40-years, </a:t>
            </a:r>
          </a:p>
          <a:p>
            <a:pPr lvl="1"/>
            <a:r>
              <a:rPr lang="en-US" dirty="0">
                <a:solidFill>
                  <a:schemeClr val="tx2">
                    <a:lumMod val="90000"/>
                    <a:lumOff val="10000"/>
                  </a:schemeClr>
                </a:solidFill>
              </a:rPr>
              <a:t>	      0: otherwise </a:t>
            </a:r>
          </a:p>
        </p:txBody>
      </p:sp>
    </p:spTree>
    <p:extLst>
      <p:ext uri="{BB962C8B-B14F-4D97-AF65-F5344CB8AC3E}">
        <p14:creationId xmlns:p14="http://schemas.microsoft.com/office/powerpoint/2010/main" val="18346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0" fill="hold"/>
                                        <p:tgtEl>
                                          <p:spTgt spid="7"/>
                                        </p:tgtEl>
                                        <p:attrNameLst>
                                          <p:attrName>ppt_w</p:attrName>
                                        </p:attrNameLst>
                                      </p:cBhvr>
                                      <p:tavLst>
                                        <p:tav tm="0" fmla="#ppt_w*sin(2.5*pi*$)">
                                          <p:val>
                                            <p:fltVal val="0"/>
                                          </p:val>
                                        </p:tav>
                                        <p:tav tm="100000">
                                          <p:val>
                                            <p:fltVal val="1"/>
                                          </p:val>
                                        </p:tav>
                                      </p:tavLst>
                                    </p:anim>
                                    <p:anim calcmode="lin" valueType="num">
                                      <p:cBhvr>
                                        <p:cTn id="29" dur="5000" fill="hold"/>
                                        <p:tgtEl>
                                          <p:spTgt spid="7"/>
                                        </p:tgtEl>
                                        <p:attrNameLst>
                                          <p:attrName>ppt_h</p:attrName>
                                        </p:attrNameLst>
                                      </p:cBhvr>
                                      <p:tavLst>
                                        <p:tav tm="0">
                                          <p:val>
                                            <p:strVal val="#ppt_h"/>
                                          </p:val>
                                        </p:tav>
                                        <p:tav tm="100000">
                                          <p:val>
                                            <p:strVal val="#ppt_h"/>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p:bldP spid="9"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Conclusion</a:t>
            </a:r>
          </a:p>
        </p:txBody>
      </p:sp>
      <p:sp>
        <p:nvSpPr>
          <p:cNvPr id="5" name="Content Placeholder 4">
            <a:extLst>
              <a:ext uri="{FF2B5EF4-FFF2-40B4-BE49-F238E27FC236}">
                <a16:creationId xmlns:a16="http://schemas.microsoft.com/office/drawing/2014/main" id="{18D823BF-D1D7-6F7C-C2CD-5C65EA989406}"/>
              </a:ext>
            </a:extLst>
          </p:cNvPr>
          <p:cNvSpPr>
            <a:spLocks noGrp="1"/>
          </p:cNvSpPr>
          <p:nvPr>
            <p:ph idx="1"/>
          </p:nvPr>
        </p:nvSpPr>
        <p:spPr>
          <a:xfrm>
            <a:off x="457200" y="989012"/>
            <a:ext cx="8229600" cy="3992563"/>
          </a:xfrm>
        </p:spPr>
        <p:txBody>
          <a:bodyPr/>
          <a:lstStyle/>
          <a:p>
            <a:r>
              <a:rPr lang="en-US" dirty="0"/>
              <a:t>Impact from new ‘old’ definition </a:t>
            </a:r>
          </a:p>
        </p:txBody>
      </p:sp>
      <p:graphicFrame>
        <p:nvGraphicFramePr>
          <p:cNvPr id="4" name="Chart 3">
            <a:extLst>
              <a:ext uri="{FF2B5EF4-FFF2-40B4-BE49-F238E27FC236}">
                <a16:creationId xmlns:a16="http://schemas.microsoft.com/office/drawing/2014/main" id="{87BD99F9-EF70-4632-F060-DD04E22D474D}"/>
              </a:ext>
            </a:extLst>
          </p:cNvPr>
          <p:cNvGraphicFramePr>
            <a:graphicFrameLocks/>
          </p:cNvGraphicFramePr>
          <p:nvPr>
            <p:extLst>
              <p:ext uri="{D42A27DB-BD31-4B8C-83A1-F6EECF244321}">
                <p14:modId xmlns:p14="http://schemas.microsoft.com/office/powerpoint/2010/main" val="106125438"/>
              </p:ext>
            </p:extLst>
          </p:nvPr>
        </p:nvGraphicFramePr>
        <p:xfrm>
          <a:off x="1009816" y="1793684"/>
          <a:ext cx="7291345" cy="3992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8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57200" y="457200"/>
            <a:ext cx="8229600" cy="804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t>Overview</a:t>
            </a:r>
          </a:p>
        </p:txBody>
      </p:sp>
      <p:sp>
        <p:nvSpPr>
          <p:cNvPr id="4" name="Content Placeholder 2"/>
          <p:cNvSpPr txBox="1">
            <a:spLocks/>
          </p:cNvSpPr>
          <p:nvPr/>
        </p:nvSpPr>
        <p:spPr bwMode="auto">
          <a:xfrm>
            <a:off x="608025" y="1420780"/>
            <a:ext cx="8229600" cy="20939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Background on CPI’s Housing Age-Bias Adjustment Factor</a:t>
            </a:r>
          </a:p>
          <a:p>
            <a:pPr lvl="1"/>
            <a:r>
              <a:rPr lang="en-US" dirty="0">
                <a:solidFill>
                  <a:schemeClr val="bg1"/>
                </a:solidFill>
              </a:rPr>
              <a:t>Focus: Year-Built Value</a:t>
            </a:r>
          </a:p>
          <a:p>
            <a:pPr lvl="1"/>
            <a:r>
              <a:rPr lang="en-US" dirty="0">
                <a:solidFill>
                  <a:schemeClr val="bg1"/>
                </a:solidFill>
              </a:rPr>
              <a:t>Issue: Previous Definition of “old”</a:t>
            </a:r>
          </a:p>
        </p:txBody>
      </p:sp>
      <p:sp>
        <p:nvSpPr>
          <p:cNvPr id="2" name="Content Placeholder 2">
            <a:extLst>
              <a:ext uri="{FF2B5EF4-FFF2-40B4-BE49-F238E27FC236}">
                <a16:creationId xmlns:a16="http://schemas.microsoft.com/office/drawing/2014/main" id="{7A6FB333-62AD-1955-1CEF-A1E3D653902A}"/>
              </a:ext>
            </a:extLst>
          </p:cNvPr>
          <p:cNvSpPr txBox="1">
            <a:spLocks/>
          </p:cNvSpPr>
          <p:nvPr/>
        </p:nvSpPr>
        <p:spPr bwMode="auto">
          <a:xfrm>
            <a:off x="608025" y="3514725"/>
            <a:ext cx="8229600" cy="1805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Decision Architecture</a:t>
            </a:r>
          </a:p>
          <a:p>
            <a:pPr lvl="1"/>
            <a:r>
              <a:rPr lang="en-US" dirty="0">
                <a:solidFill>
                  <a:schemeClr val="bg1"/>
                </a:solidFill>
              </a:rPr>
              <a:t>Domain-Driven Insights</a:t>
            </a:r>
          </a:p>
          <a:p>
            <a:pPr lvl="1"/>
            <a:r>
              <a:rPr lang="en-US" dirty="0">
                <a:solidFill>
                  <a:schemeClr val="bg1"/>
                </a:solidFill>
              </a:rPr>
              <a:t>Data-Driven Methods</a:t>
            </a:r>
          </a:p>
        </p:txBody>
      </p:sp>
      <p:sp>
        <p:nvSpPr>
          <p:cNvPr id="3" name="Content Placeholder 2">
            <a:extLst>
              <a:ext uri="{FF2B5EF4-FFF2-40B4-BE49-F238E27FC236}">
                <a16:creationId xmlns:a16="http://schemas.microsoft.com/office/drawing/2014/main" id="{93D143D7-8805-435F-F83A-6A66EAA0CB70}"/>
              </a:ext>
            </a:extLst>
          </p:cNvPr>
          <p:cNvSpPr txBox="1">
            <a:spLocks/>
          </p:cNvSpPr>
          <p:nvPr/>
        </p:nvSpPr>
        <p:spPr bwMode="auto">
          <a:xfrm>
            <a:off x="608025" y="5124069"/>
            <a:ext cx="8229600" cy="16813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Conclusion</a:t>
            </a:r>
          </a:p>
          <a:p>
            <a:pPr lvl="1"/>
            <a:r>
              <a:rPr lang="en-US" dirty="0">
                <a:solidFill>
                  <a:schemeClr val="bg1"/>
                </a:solidFill>
              </a:rPr>
              <a:t>Impact from new “old” definition</a:t>
            </a:r>
          </a:p>
        </p:txBody>
      </p:sp>
    </p:spTree>
    <p:extLst>
      <p:ext uri="{BB962C8B-B14F-4D97-AF65-F5344CB8AC3E}">
        <p14:creationId xmlns:p14="http://schemas.microsoft.com/office/powerpoint/2010/main" val="109606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2000"/>
                                  </p:stCondLst>
                                  <p:iterate type="lt">
                                    <p:tmPct val="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grpId="0" nodeType="afterEffect">
                                  <p:stCondLst>
                                    <p:cond delay="2000"/>
                                  </p:stCondLst>
                                  <p:iterate type="lt">
                                    <p:tmPct val="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50985" y="1500552"/>
            <a:ext cx="4114800" cy="2250831"/>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400" dirty="0"/>
              <a:t>Alice Yu</a:t>
            </a:r>
          </a:p>
          <a:p>
            <a:pPr>
              <a:lnSpc>
                <a:spcPct val="100000"/>
              </a:lnSpc>
            </a:pPr>
            <a:r>
              <a:rPr lang="en-US" sz="1800" b="0" dirty="0"/>
              <a:t>Mathematical Statistician</a:t>
            </a:r>
          </a:p>
          <a:p>
            <a:pPr>
              <a:lnSpc>
                <a:spcPct val="100000"/>
              </a:lnSpc>
            </a:pPr>
            <a:r>
              <a:rPr lang="en-US" sz="1800" b="0" dirty="0"/>
              <a:t>Survey Research &amp; Analysis Branch</a:t>
            </a:r>
          </a:p>
          <a:p>
            <a:pPr>
              <a:lnSpc>
                <a:spcPct val="100000"/>
              </a:lnSpc>
            </a:pPr>
            <a:r>
              <a:rPr lang="en-US" sz="1800" b="0" dirty="0"/>
              <a:t>Price Statistical Methods Division</a:t>
            </a:r>
          </a:p>
          <a:p>
            <a:pPr>
              <a:lnSpc>
                <a:spcPct val="100000"/>
              </a:lnSpc>
            </a:pPr>
            <a:r>
              <a:rPr lang="en-US" sz="1800" b="0" dirty="0"/>
              <a:t>Office of Prices and Living Conditions</a:t>
            </a:r>
          </a:p>
          <a:p>
            <a:pPr>
              <a:lnSpc>
                <a:spcPct val="100000"/>
              </a:lnSpc>
            </a:pPr>
            <a:r>
              <a:rPr lang="en-US" sz="1800" b="0" dirty="0"/>
              <a:t>Yu.Alice@bls.gov</a:t>
            </a:r>
          </a:p>
          <a:p>
            <a:pPr>
              <a:lnSpc>
                <a:spcPts val="3700"/>
              </a:lnSpc>
            </a:pPr>
            <a:endParaRPr lang="en-US" sz="3600" b="0" dirty="0"/>
          </a:p>
          <a:p>
            <a:pPr>
              <a:lnSpc>
                <a:spcPts val="3700"/>
              </a:lnSpc>
            </a:pPr>
            <a:endParaRPr lang="en-US" sz="3600" b="0" dirty="0"/>
          </a:p>
        </p:txBody>
      </p:sp>
      <p:sp>
        <p:nvSpPr>
          <p:cNvPr id="4" name="Subtitle 2">
            <a:extLst>
              <a:ext uri="{FF2B5EF4-FFF2-40B4-BE49-F238E27FC236}">
                <a16:creationId xmlns:a16="http://schemas.microsoft.com/office/drawing/2014/main" id="{8117D1A4-AA9A-5A72-381F-C085012C131C}"/>
              </a:ext>
            </a:extLst>
          </p:cNvPr>
          <p:cNvSpPr txBox="1">
            <a:spLocks/>
          </p:cNvSpPr>
          <p:nvPr/>
        </p:nvSpPr>
        <p:spPr>
          <a:xfrm>
            <a:off x="4665785" y="1500552"/>
            <a:ext cx="4114800" cy="2250831"/>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400" dirty="0"/>
              <a:t>Ayme Tomson</a:t>
            </a:r>
          </a:p>
          <a:p>
            <a:pPr>
              <a:lnSpc>
                <a:spcPct val="100000"/>
              </a:lnSpc>
            </a:pPr>
            <a:r>
              <a:rPr lang="en-US" sz="1800" b="0" dirty="0"/>
              <a:t>Data Scientist</a:t>
            </a:r>
          </a:p>
          <a:p>
            <a:pPr>
              <a:lnSpc>
                <a:spcPct val="100000"/>
              </a:lnSpc>
            </a:pPr>
            <a:r>
              <a:rPr lang="en-US" sz="1800" b="0" dirty="0"/>
              <a:t>System Procedures R&amp;V Section</a:t>
            </a:r>
          </a:p>
          <a:p>
            <a:pPr>
              <a:lnSpc>
                <a:spcPct val="100000"/>
              </a:lnSpc>
            </a:pPr>
            <a:r>
              <a:rPr lang="en-US" sz="1800" b="0" dirty="0"/>
              <a:t>Consumer Prices &amp; Price Indexes Division</a:t>
            </a:r>
          </a:p>
          <a:p>
            <a:pPr>
              <a:lnSpc>
                <a:spcPct val="100000"/>
              </a:lnSpc>
            </a:pPr>
            <a:r>
              <a:rPr lang="en-US" sz="1800" b="0" dirty="0"/>
              <a:t>Office of Prices and Living Conditions</a:t>
            </a:r>
          </a:p>
          <a:p>
            <a:pPr>
              <a:lnSpc>
                <a:spcPct val="100000"/>
              </a:lnSpc>
            </a:pPr>
            <a:r>
              <a:rPr lang="en-US" sz="1800" b="0" dirty="0"/>
              <a:t>Tomson.Ayme@bls.gov</a:t>
            </a:r>
          </a:p>
          <a:p>
            <a:pPr>
              <a:lnSpc>
                <a:spcPts val="3700"/>
              </a:lnSpc>
            </a:pPr>
            <a:endParaRPr lang="en-US" sz="3600" b="0" dirty="0"/>
          </a:p>
          <a:p>
            <a:pPr>
              <a:lnSpc>
                <a:spcPts val="3700"/>
              </a:lnSpc>
            </a:pPr>
            <a:endParaRPr lang="en-US" sz="3600" b="0" dirty="0"/>
          </a:p>
        </p:txBody>
      </p:sp>
      <p:sp>
        <p:nvSpPr>
          <p:cNvPr id="5" name="Subtitle 2">
            <a:extLst>
              <a:ext uri="{FF2B5EF4-FFF2-40B4-BE49-F238E27FC236}">
                <a16:creationId xmlns:a16="http://schemas.microsoft.com/office/drawing/2014/main" id="{FF440ED7-6E25-084B-ECBA-54845897B1AC}"/>
              </a:ext>
            </a:extLst>
          </p:cNvPr>
          <p:cNvSpPr txBox="1">
            <a:spLocks/>
          </p:cNvSpPr>
          <p:nvPr/>
        </p:nvSpPr>
        <p:spPr>
          <a:xfrm>
            <a:off x="550985" y="3938952"/>
            <a:ext cx="4114800" cy="2250831"/>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400" dirty="0"/>
              <a:t>Ben Houck</a:t>
            </a:r>
          </a:p>
          <a:p>
            <a:pPr>
              <a:lnSpc>
                <a:spcPct val="100000"/>
              </a:lnSpc>
            </a:pPr>
            <a:r>
              <a:rPr lang="en-US" sz="1800" b="0" dirty="0"/>
              <a:t>Economist</a:t>
            </a:r>
          </a:p>
          <a:p>
            <a:pPr>
              <a:lnSpc>
                <a:spcPct val="100000"/>
              </a:lnSpc>
            </a:pPr>
            <a:r>
              <a:rPr lang="en-US" sz="1800" b="0" dirty="0"/>
              <a:t>Housing Section</a:t>
            </a:r>
          </a:p>
          <a:p>
            <a:pPr>
              <a:lnSpc>
                <a:spcPct val="100000"/>
              </a:lnSpc>
            </a:pPr>
            <a:r>
              <a:rPr lang="en-US" sz="1800" b="0" dirty="0"/>
              <a:t>Consumer Prices Branch</a:t>
            </a:r>
          </a:p>
          <a:p>
            <a:pPr>
              <a:lnSpc>
                <a:spcPct val="100000"/>
              </a:lnSpc>
            </a:pPr>
            <a:r>
              <a:rPr lang="en-US" sz="1800" b="0" dirty="0"/>
              <a:t>Office of Prices and Living Conditions</a:t>
            </a:r>
          </a:p>
          <a:p>
            <a:pPr>
              <a:lnSpc>
                <a:spcPct val="100000"/>
              </a:lnSpc>
            </a:pPr>
            <a:r>
              <a:rPr lang="en-US" sz="1800" b="0" dirty="0"/>
              <a:t>Houck.Ben@bls.gov</a:t>
            </a:r>
          </a:p>
          <a:p>
            <a:pPr>
              <a:lnSpc>
                <a:spcPts val="3700"/>
              </a:lnSpc>
            </a:pPr>
            <a:endParaRPr lang="en-US" sz="3600" b="0" dirty="0"/>
          </a:p>
          <a:p>
            <a:pPr>
              <a:lnSpc>
                <a:spcPts val="3700"/>
              </a:lnSpc>
            </a:pPr>
            <a:endParaRPr lang="en-US" sz="3600" b="0" dirty="0"/>
          </a:p>
        </p:txBody>
      </p:sp>
      <p:sp>
        <p:nvSpPr>
          <p:cNvPr id="6" name="Subtitle 2">
            <a:extLst>
              <a:ext uri="{FF2B5EF4-FFF2-40B4-BE49-F238E27FC236}">
                <a16:creationId xmlns:a16="http://schemas.microsoft.com/office/drawing/2014/main" id="{F6435819-929D-EA5A-10FD-38D83BB8A9F0}"/>
              </a:ext>
            </a:extLst>
          </p:cNvPr>
          <p:cNvSpPr txBox="1">
            <a:spLocks/>
          </p:cNvSpPr>
          <p:nvPr/>
        </p:nvSpPr>
        <p:spPr>
          <a:xfrm>
            <a:off x="4683369" y="3938952"/>
            <a:ext cx="4114800" cy="2250831"/>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400" dirty="0"/>
              <a:t>Chun Wing Tse</a:t>
            </a:r>
          </a:p>
          <a:p>
            <a:pPr>
              <a:lnSpc>
                <a:spcPct val="100000"/>
              </a:lnSpc>
            </a:pPr>
            <a:r>
              <a:rPr lang="en-US" sz="1800" b="0" dirty="0"/>
              <a:t>Data Scientist</a:t>
            </a:r>
          </a:p>
          <a:p>
            <a:pPr>
              <a:lnSpc>
                <a:spcPct val="100000"/>
              </a:lnSpc>
            </a:pPr>
            <a:r>
              <a:rPr lang="en-US" sz="1800" b="0" dirty="0"/>
              <a:t>Process Management Section</a:t>
            </a:r>
          </a:p>
          <a:p>
            <a:pPr>
              <a:lnSpc>
                <a:spcPct val="100000"/>
              </a:lnSpc>
            </a:pPr>
            <a:r>
              <a:rPr lang="en-US" sz="1800" b="0" dirty="0"/>
              <a:t>Industrial Prices &amp; Prices Indexes Division</a:t>
            </a:r>
          </a:p>
          <a:p>
            <a:pPr>
              <a:lnSpc>
                <a:spcPct val="100000"/>
              </a:lnSpc>
            </a:pPr>
            <a:r>
              <a:rPr lang="en-US" sz="1800" b="0" dirty="0"/>
              <a:t>Office of Prices and Living Conditions</a:t>
            </a:r>
          </a:p>
          <a:p>
            <a:pPr>
              <a:lnSpc>
                <a:spcPct val="100000"/>
              </a:lnSpc>
            </a:pPr>
            <a:r>
              <a:rPr lang="en-US" sz="1800" b="0" dirty="0"/>
              <a:t>Tse.ChunWing@bls.gov</a:t>
            </a:r>
          </a:p>
          <a:p>
            <a:pPr>
              <a:lnSpc>
                <a:spcPts val="3700"/>
              </a:lnSpc>
            </a:pPr>
            <a:endParaRPr lang="en-US" sz="3600" b="0" dirty="0"/>
          </a:p>
          <a:p>
            <a:pPr>
              <a:lnSpc>
                <a:spcPts val="3700"/>
              </a:lnSpc>
            </a:pPr>
            <a:endParaRPr lang="en-US" sz="3600" b="0" dirty="0"/>
          </a:p>
        </p:txBody>
      </p:sp>
      <p:cxnSp>
        <p:nvCxnSpPr>
          <p:cNvPr id="9" name="Straight Connector 8">
            <a:extLst>
              <a:ext uri="{FF2B5EF4-FFF2-40B4-BE49-F238E27FC236}">
                <a16:creationId xmlns:a16="http://schemas.microsoft.com/office/drawing/2014/main" id="{727B6EC1-7111-5DC8-987D-AB2751DD5EBD}"/>
              </a:ext>
            </a:extLst>
          </p:cNvPr>
          <p:cNvCxnSpPr>
            <a:cxnSpLocks/>
          </p:cNvCxnSpPr>
          <p:nvPr/>
        </p:nvCxnSpPr>
        <p:spPr>
          <a:xfrm flipV="1">
            <a:off x="4665785" y="1647091"/>
            <a:ext cx="0" cy="4214447"/>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ACA4ADA3-BCB6-4DBF-E31E-526BAB388123}"/>
              </a:ext>
            </a:extLst>
          </p:cNvPr>
          <p:cNvCxnSpPr>
            <a:cxnSpLocks/>
          </p:cNvCxnSpPr>
          <p:nvPr/>
        </p:nvCxnSpPr>
        <p:spPr>
          <a:xfrm>
            <a:off x="1219200" y="3845167"/>
            <a:ext cx="6928338"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7002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Background on CPI’s</a:t>
            </a:r>
            <a:br>
              <a:rPr lang="en-US" sz="4000" dirty="0"/>
            </a:br>
            <a:r>
              <a:rPr lang="en-US" sz="4000" dirty="0"/>
              <a:t>Housing Age-Bias Adjustment Factor</a:t>
            </a:r>
          </a:p>
        </p:txBody>
      </p:sp>
      <p:sp>
        <p:nvSpPr>
          <p:cNvPr id="3" name="Content Placeholder 2">
            <a:extLst>
              <a:ext uri="{FF2B5EF4-FFF2-40B4-BE49-F238E27FC236}">
                <a16:creationId xmlns:a16="http://schemas.microsoft.com/office/drawing/2014/main" id="{9CF43FC9-1270-50B5-3ADA-A514390FA2A3}"/>
              </a:ext>
            </a:extLst>
          </p:cNvPr>
          <p:cNvSpPr>
            <a:spLocks noGrp="1"/>
          </p:cNvSpPr>
          <p:nvPr>
            <p:ph idx="1"/>
          </p:nvPr>
        </p:nvSpPr>
        <p:spPr>
          <a:xfrm>
            <a:off x="457200" y="1778714"/>
            <a:ext cx="8229600" cy="1285762"/>
          </a:xfrm>
        </p:spPr>
        <p:txBody>
          <a:bodyPr/>
          <a:lstStyle/>
          <a:p>
            <a:r>
              <a:rPr lang="en-US" sz="2000" dirty="0"/>
              <a:t>Originated in 1988</a:t>
            </a:r>
          </a:p>
          <a:p>
            <a:pPr lvl="1"/>
            <a:r>
              <a:rPr lang="en-US" sz="2000" dirty="0"/>
              <a:t>The </a:t>
            </a:r>
            <a:r>
              <a:rPr lang="en-US" sz="2000" u="sng" dirty="0"/>
              <a:t>hedonic regression model</a:t>
            </a:r>
            <a:r>
              <a:rPr lang="en-US" sz="2000" dirty="0"/>
              <a:t>, used to estimate age-bias adjustment, serves as the basis for the process still in use today.</a:t>
            </a:r>
          </a:p>
          <a:p>
            <a:pPr lvl="1"/>
            <a:endParaRPr lang="en-US" sz="2000" dirty="0"/>
          </a:p>
          <a:p>
            <a:pPr lvl="1"/>
            <a:endParaRPr lang="en-US" sz="2000" dirty="0"/>
          </a:p>
          <a:p>
            <a:pPr lvl="1"/>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A6C9A31-E12A-37DA-D8E9-60949A7469A9}"/>
                  </a:ext>
                </a:extLst>
              </p:cNvPr>
              <p:cNvSpPr txBox="1"/>
              <p:nvPr/>
            </p:nvSpPr>
            <p:spPr>
              <a:xfrm>
                <a:off x="457200" y="2965025"/>
                <a:ext cx="8229600" cy="233269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12161"/>
                              </a:solidFill>
                              <a:latin typeface="Cambria Math" panose="02040503050406030204" pitchFamily="18" charset="0"/>
                            </a:rPr>
                          </m:ctrlPr>
                        </m:sSubPr>
                        <m:e>
                          <m:r>
                            <m:rPr>
                              <m:sty m:val="p"/>
                            </m:rPr>
                            <a:rPr lang="en-US" b="0" i="0" smtClean="0">
                              <a:solidFill>
                                <a:srgbClr val="012161"/>
                              </a:solidFill>
                              <a:latin typeface="Cambria Math" panose="02040503050406030204" pitchFamily="18" charset="0"/>
                            </a:rPr>
                            <m:t>log</m:t>
                          </m:r>
                          <m:r>
                            <a:rPr lang="en-US" b="0" i="1" smtClean="0">
                              <a:solidFill>
                                <a:srgbClr val="012161"/>
                              </a:solidFill>
                              <a:latin typeface="Cambria Math" panose="02040503050406030204" pitchFamily="18" charset="0"/>
                            </a:rPr>
                            <m:t>⁡(</m:t>
                          </m:r>
                          <m:r>
                            <a:rPr lang="en-US" b="0" i="1" smtClean="0">
                              <a:solidFill>
                                <a:srgbClr val="012161"/>
                              </a:solidFill>
                              <a:latin typeface="Cambria Math" panose="02040503050406030204" pitchFamily="18" charset="0"/>
                            </a:rPr>
                            <m:t>𝑅</m:t>
                          </m:r>
                        </m:e>
                        <m:sub>
                          <m:r>
                            <m:rPr>
                              <m:sty m:val="p"/>
                            </m:rPr>
                            <a:rPr lang="en-US" b="0" i="0" smtClean="0">
                              <a:solidFill>
                                <a:srgbClr val="012161"/>
                              </a:solidFill>
                              <a:latin typeface="Cambria Math" panose="02040503050406030204" pitchFamily="18" charset="0"/>
                            </a:rPr>
                            <m:t>i</m:t>
                          </m:r>
                          <m:r>
                            <a:rPr lang="en-US" i="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𝑡</m:t>
                          </m:r>
                        </m:sub>
                      </m:sSub>
                      <m:r>
                        <a:rPr lang="en-US" b="0" i="1" smtClean="0">
                          <a:solidFill>
                            <a:srgbClr val="012161"/>
                          </a:solidFill>
                          <a:latin typeface="Cambria Math" panose="02040503050406030204" pitchFamily="18" charset="0"/>
                        </a:rPr>
                        <m:t>)</m:t>
                      </m:r>
                      <m:r>
                        <a:rPr lang="en-US" i="0">
                          <a:solidFill>
                            <a:srgbClr val="012161"/>
                          </a:solidFill>
                          <a:latin typeface="Cambria Math" panose="02040503050406030204" pitchFamily="18" charset="0"/>
                        </a:rPr>
                        <m:t>=</m:t>
                      </m:r>
                      <m:sSub>
                        <m:sSubPr>
                          <m:ctrlPr>
                            <a:rPr lang="en-US" b="0" i="1" smtClean="0">
                              <a:solidFill>
                                <a:srgbClr val="012161"/>
                              </a:solidFill>
                              <a:latin typeface="Cambria Math" panose="02040503050406030204" pitchFamily="18" charset="0"/>
                            </a:rPr>
                          </m:ctrlPr>
                        </m:sSubPr>
                        <m:e>
                          <m:r>
                            <a:rPr lang="en-US" b="0" i="1" smtClean="0">
                              <a:solidFill>
                                <a:srgbClr val="012161"/>
                              </a:solidFill>
                              <a:latin typeface="Cambria Math" panose="02040503050406030204" pitchFamily="18" charset="0"/>
                            </a:rPr>
                            <m:t>𝑏</m:t>
                          </m:r>
                        </m:e>
                        <m:sub>
                          <m:r>
                            <a:rPr lang="en-US" b="0" i="1" smtClean="0">
                              <a:solidFill>
                                <a:srgbClr val="012161"/>
                              </a:solidFill>
                              <a:latin typeface="Cambria Math" panose="02040503050406030204" pitchFamily="18" charset="0"/>
                            </a:rPr>
                            <m:t>𝑡</m:t>
                          </m:r>
                        </m:sub>
                      </m:sSub>
                      <m:r>
                        <a:rPr lang="en-US" b="0" i="1" smtClean="0">
                          <a:solidFill>
                            <a:srgbClr val="012161"/>
                          </a:solidFill>
                          <a:latin typeface="Cambria Math" panose="02040503050406030204" pitchFamily="18" charset="0"/>
                        </a:rPr>
                        <m:t>+</m:t>
                      </m:r>
                      <m:sSub>
                        <m:sSubPr>
                          <m:ctrlPr>
                            <a:rPr lang="en-US" b="0" i="1" smtClean="0">
                              <a:solidFill>
                                <a:srgbClr val="012161"/>
                              </a:solidFill>
                              <a:latin typeface="Cambria Math" panose="02040503050406030204" pitchFamily="18" charset="0"/>
                            </a:rPr>
                          </m:ctrlPr>
                        </m:sSubPr>
                        <m:e>
                          <m:r>
                            <a:rPr lang="en-US" b="0" i="1" smtClean="0">
                              <a:solidFill>
                                <a:srgbClr val="012161"/>
                              </a:solidFill>
                              <a:latin typeface="Cambria Math" panose="02040503050406030204" pitchFamily="18" charset="0"/>
                              <a:ea typeface="Cambria Math" panose="02040503050406030204" pitchFamily="18" charset="0"/>
                            </a:rPr>
                            <m:t>𝛼</m:t>
                          </m:r>
                        </m:e>
                        <m:sub>
                          <m:r>
                            <a:rPr lang="en-US" b="0" i="1" smtClean="0">
                              <a:solidFill>
                                <a:srgbClr val="012161"/>
                              </a:solidFill>
                              <a:latin typeface="Cambria Math" panose="02040503050406030204" pitchFamily="18" charset="0"/>
                            </a:rPr>
                            <m:t>𝑡</m:t>
                          </m:r>
                        </m:sub>
                      </m:sSub>
                      <m:sSub>
                        <m:sSubPr>
                          <m:ctrlPr>
                            <a:rPr lang="en-US" b="0" i="1" smtClean="0">
                              <a:solidFill>
                                <a:srgbClr val="012161"/>
                              </a:solidFill>
                              <a:latin typeface="Cambria Math" panose="02040503050406030204" pitchFamily="18" charset="0"/>
                            </a:rPr>
                          </m:ctrlPr>
                        </m:sSubPr>
                        <m:e>
                          <m:r>
                            <a:rPr lang="en-US" b="0" i="1" smtClean="0">
                              <a:solidFill>
                                <a:srgbClr val="012161"/>
                              </a:solidFill>
                              <a:latin typeface="Cambria Math" panose="02040503050406030204" pitchFamily="18" charset="0"/>
                            </a:rPr>
                            <m:t>𝑞</m:t>
                          </m:r>
                        </m:e>
                        <m:sub>
                          <m:r>
                            <a:rPr lang="en-US" b="0" i="1" smtClean="0">
                              <a:solidFill>
                                <a:srgbClr val="012161"/>
                              </a:solidFill>
                              <a:latin typeface="Cambria Math" panose="02040503050406030204" pitchFamily="18" charset="0"/>
                            </a:rPr>
                            <m:t>𝑖</m:t>
                          </m:r>
                        </m:sub>
                      </m:sSub>
                      <m:d>
                        <m:dPr>
                          <m:ctrlPr>
                            <a:rPr lang="en-US" b="0" i="1" smtClean="0">
                              <a:solidFill>
                                <a:srgbClr val="012161"/>
                              </a:solidFill>
                              <a:latin typeface="Cambria Math" panose="02040503050406030204" pitchFamily="18" charset="0"/>
                            </a:rPr>
                          </m:ctrlPr>
                        </m:dPr>
                        <m:e>
                          <m:r>
                            <a:rPr lang="en-US" b="0" i="1" smtClean="0">
                              <a:solidFill>
                                <a:srgbClr val="012161"/>
                              </a:solidFill>
                              <a:latin typeface="Cambria Math" panose="02040503050406030204" pitchFamily="18" charset="0"/>
                            </a:rPr>
                            <m:t>𝑡</m:t>
                          </m:r>
                        </m:e>
                      </m:d>
                      <m:r>
                        <a:rPr lang="en-US" b="0" i="1" smtClean="0">
                          <a:solidFill>
                            <a:srgbClr val="012161"/>
                          </a:solidFill>
                          <a:latin typeface="Cambria Math" panose="02040503050406030204" pitchFamily="18" charset="0"/>
                        </a:rPr>
                        <m:t>+</m:t>
                      </m:r>
                      <m:sSub>
                        <m:sSubPr>
                          <m:ctrlPr>
                            <a:rPr lang="en-US" b="0" i="1" smtClean="0">
                              <a:solidFill>
                                <a:srgbClr val="012161"/>
                              </a:solidFill>
                              <a:latin typeface="Cambria Math" panose="02040503050406030204" pitchFamily="18" charset="0"/>
                            </a:rPr>
                          </m:ctrlPr>
                        </m:sSubPr>
                        <m:e>
                          <m:r>
                            <a:rPr lang="en-US" b="0" i="1" smtClean="0">
                              <a:solidFill>
                                <a:srgbClr val="012161"/>
                              </a:solidFill>
                              <a:latin typeface="Cambria Math" panose="02040503050406030204" pitchFamily="18" charset="0"/>
                            </a:rPr>
                            <m:t>𝑋</m:t>
                          </m:r>
                        </m:e>
                        <m:sub>
                          <m:r>
                            <a:rPr lang="en-US" b="0" i="1" smtClean="0">
                              <a:solidFill>
                                <a:srgbClr val="012161"/>
                              </a:solidFill>
                              <a:latin typeface="Cambria Math" panose="02040503050406030204" pitchFamily="18" charset="0"/>
                            </a:rPr>
                            <m:t>𝑖𝑡</m:t>
                          </m:r>
                        </m:sub>
                      </m:sSub>
                      <m:sSub>
                        <m:sSubPr>
                          <m:ctrlPr>
                            <a:rPr lang="en-US" b="0" i="1" smtClean="0">
                              <a:solidFill>
                                <a:srgbClr val="012161"/>
                              </a:solidFill>
                              <a:latin typeface="Cambria Math" panose="02040503050406030204" pitchFamily="18" charset="0"/>
                            </a:rPr>
                          </m:ctrlPr>
                        </m:sSubPr>
                        <m:e>
                          <m:r>
                            <a:rPr lang="en-US" b="0" i="1" smtClean="0">
                              <a:solidFill>
                                <a:srgbClr val="012161"/>
                              </a:solidFill>
                              <a:latin typeface="Cambria Math" panose="02040503050406030204" pitchFamily="18" charset="0"/>
                              <a:ea typeface="Cambria Math" panose="02040503050406030204" pitchFamily="18" charset="0"/>
                            </a:rPr>
                            <m:t>𝛽</m:t>
                          </m:r>
                        </m:e>
                        <m:sub>
                          <m:r>
                            <a:rPr lang="en-US" b="0" i="1" smtClean="0">
                              <a:solidFill>
                                <a:srgbClr val="012161"/>
                              </a:solidFill>
                              <a:latin typeface="Cambria Math" panose="02040503050406030204" pitchFamily="18" charset="0"/>
                            </a:rPr>
                            <m:t>𝑡</m:t>
                          </m:r>
                        </m:sub>
                      </m:sSub>
                      <m:r>
                        <a:rPr lang="en-US" b="0" i="1" smtClean="0">
                          <a:solidFill>
                            <a:srgbClr val="012161"/>
                          </a:solidFill>
                          <a:latin typeface="Cambria Math" panose="02040503050406030204" pitchFamily="18" charset="0"/>
                        </a:rPr>
                        <m:t>+</m:t>
                      </m:r>
                      <m:sSub>
                        <m:sSubPr>
                          <m:ctrlPr>
                            <a:rPr lang="en-US" b="0" i="1" smtClean="0">
                              <a:solidFill>
                                <a:srgbClr val="012161"/>
                              </a:solidFill>
                              <a:latin typeface="Cambria Math" panose="02040503050406030204" pitchFamily="18" charset="0"/>
                              <a:ea typeface="Cambria Math" panose="02040503050406030204" pitchFamily="18" charset="0"/>
                            </a:rPr>
                          </m:ctrlPr>
                        </m:sSubPr>
                        <m:e>
                          <m:r>
                            <a:rPr lang="en-US" b="0" i="1" smtClean="0">
                              <a:solidFill>
                                <a:srgbClr val="012161"/>
                              </a:solidFill>
                              <a:latin typeface="Cambria Math" panose="02040503050406030204" pitchFamily="18" charset="0"/>
                              <a:ea typeface="Cambria Math" panose="02040503050406030204" pitchFamily="18" charset="0"/>
                            </a:rPr>
                            <m:t>𝜖</m:t>
                          </m:r>
                        </m:e>
                        <m:sub>
                          <m:r>
                            <a:rPr lang="en-US" b="0" i="1" smtClean="0">
                              <a:solidFill>
                                <a:srgbClr val="012161"/>
                              </a:solidFill>
                              <a:latin typeface="Cambria Math" panose="02040503050406030204" pitchFamily="18" charset="0"/>
                              <a:ea typeface="Cambria Math" panose="02040503050406030204" pitchFamily="18" charset="0"/>
                            </a:rPr>
                            <m:t>𝑖𝑡</m:t>
                          </m:r>
                        </m:sub>
                      </m:sSub>
                    </m:oMath>
                  </m:oMathPara>
                </a14:m>
                <a:endParaRPr lang="en-US" dirty="0">
                  <a:solidFill>
                    <a:srgbClr val="012161"/>
                  </a:solidFill>
                </a:endParaRPr>
              </a:p>
              <a:p>
                <a:endParaRPr lang="en-US" dirty="0">
                  <a:solidFill>
                    <a:srgbClr val="012161"/>
                  </a:solidFill>
                </a:endParaRPr>
              </a:p>
              <a:p>
                <a:pPr/>
                <a14:m>
                  <m:oMathPara xmlns:m="http://schemas.openxmlformats.org/officeDocument/2006/math">
                    <m:oMathParaPr>
                      <m:jc m:val="left"/>
                    </m:oMathParaPr>
                    <m:oMath xmlns:m="http://schemas.openxmlformats.org/officeDocument/2006/math">
                      <m:sSub>
                        <m:sSubPr>
                          <m:ctrlPr>
                            <a:rPr lang="en-US" i="1" smtClean="0">
                              <a:solidFill>
                                <a:srgbClr val="012161"/>
                              </a:solidFill>
                              <a:latin typeface="Cambria Math" panose="02040503050406030204" pitchFamily="18" charset="0"/>
                            </a:rPr>
                          </m:ctrlPr>
                        </m:sSubPr>
                        <m:e>
                          <m:r>
                            <a:rPr lang="en-US" b="0" i="1" smtClean="0">
                              <a:solidFill>
                                <a:srgbClr val="012161"/>
                              </a:solidFill>
                              <a:latin typeface="Cambria Math" panose="02040503050406030204" pitchFamily="18" charset="0"/>
                            </a:rPr>
                            <m:t>𝑅</m:t>
                          </m:r>
                        </m:e>
                        <m:sub>
                          <m:r>
                            <m:rPr>
                              <m:sty m:val="p"/>
                            </m:rPr>
                            <a:rPr lang="en-US" b="0" i="0" smtClean="0">
                              <a:solidFill>
                                <a:srgbClr val="012161"/>
                              </a:solidFill>
                              <a:latin typeface="Cambria Math" panose="02040503050406030204" pitchFamily="18" charset="0"/>
                            </a:rPr>
                            <m:t>i</m:t>
                          </m:r>
                          <m:r>
                            <a:rPr lang="en-US" i="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𝑡</m:t>
                          </m:r>
                        </m:sub>
                      </m:sSub>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𝑟𝑒𝑛𝑡</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𝑜𝑓</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h𝑜𝑢𝑠𝑖𝑛𝑔</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𝑢𝑛𝑖𝑡</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𝑖</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𝑎𝑡</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𝑡𝑖𝑚𝑒</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𝑡</m:t>
                      </m:r>
                    </m:oMath>
                  </m:oMathPara>
                </a14:m>
                <a:endParaRPr lang="en-US" b="0" dirty="0">
                  <a:solidFill>
                    <a:srgbClr val="012161"/>
                  </a:solidFill>
                </a:endParaRPr>
              </a:p>
              <a:p>
                <a:pPr/>
                <a14:m>
                  <m:oMathPara xmlns:m="http://schemas.openxmlformats.org/officeDocument/2006/math">
                    <m:oMathParaPr>
                      <m:jc m:val="left"/>
                    </m:oMathParaPr>
                    <m:oMath xmlns:m="http://schemas.openxmlformats.org/officeDocument/2006/math">
                      <m:sSub>
                        <m:sSubPr>
                          <m:ctrlPr>
                            <a:rPr lang="en-US" b="0" i="1" smtClean="0">
                              <a:solidFill>
                                <a:srgbClr val="012161"/>
                              </a:solidFill>
                              <a:latin typeface="Cambria Math" panose="02040503050406030204" pitchFamily="18" charset="0"/>
                            </a:rPr>
                          </m:ctrlPr>
                        </m:sSubPr>
                        <m:e>
                          <m:r>
                            <a:rPr lang="en-US" b="0" i="1" smtClean="0">
                              <a:solidFill>
                                <a:srgbClr val="012161"/>
                              </a:solidFill>
                              <a:latin typeface="Cambria Math" panose="02040503050406030204" pitchFamily="18" charset="0"/>
                            </a:rPr>
                            <m:t>𝑋</m:t>
                          </m:r>
                        </m:e>
                        <m:sub>
                          <m:r>
                            <a:rPr lang="en-US" b="0" i="1" smtClean="0">
                              <a:solidFill>
                                <a:srgbClr val="012161"/>
                              </a:solidFill>
                              <a:latin typeface="Cambria Math" panose="02040503050406030204" pitchFamily="18" charset="0"/>
                            </a:rPr>
                            <m:t>𝑖𝑡</m:t>
                          </m:r>
                        </m:sub>
                      </m:sSub>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𝑣𝑒𝑐𝑡𝑜𝑟</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𝑜𝑓</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h𝑜𝑢𝑠𝑖𝑛𝑔</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𝑢𝑛𝑖𝑡</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𝑎𝑡𝑡𝑟𝑖𝑏𝑢𝑡𝑒𝑠</m:t>
                      </m:r>
                    </m:oMath>
                  </m:oMathPara>
                </a14:m>
                <a:endParaRPr lang="en-US" b="0" dirty="0">
                  <a:solidFill>
                    <a:srgbClr val="012161"/>
                  </a:solidFill>
                </a:endParaRPr>
              </a:p>
              <a:p>
                <a:pPr/>
                <a14:m>
                  <m:oMathPara xmlns:m="http://schemas.openxmlformats.org/officeDocument/2006/math">
                    <m:oMathParaPr>
                      <m:jc m:val="left"/>
                    </m:oMathParaPr>
                    <m:oMath xmlns:m="http://schemas.openxmlformats.org/officeDocument/2006/math">
                      <m:sSub>
                        <m:sSubPr>
                          <m:ctrlPr>
                            <a:rPr lang="en-US" b="0" i="1" smtClean="0">
                              <a:solidFill>
                                <a:srgbClr val="012161"/>
                              </a:solidFill>
                              <a:latin typeface="Cambria Math" panose="02040503050406030204" pitchFamily="18" charset="0"/>
                            </a:rPr>
                          </m:ctrlPr>
                        </m:sSubPr>
                        <m:e>
                          <m:r>
                            <a:rPr lang="en-US" b="0" i="1" smtClean="0">
                              <a:solidFill>
                                <a:srgbClr val="012161"/>
                              </a:solidFill>
                              <a:latin typeface="Cambria Math" panose="02040503050406030204" pitchFamily="18" charset="0"/>
                            </a:rPr>
                            <m:t>𝑞</m:t>
                          </m:r>
                        </m:e>
                        <m:sub>
                          <m:r>
                            <a:rPr lang="en-US" b="0" i="1" smtClean="0">
                              <a:solidFill>
                                <a:srgbClr val="012161"/>
                              </a:solidFill>
                              <a:latin typeface="Cambria Math" panose="02040503050406030204" pitchFamily="18" charset="0"/>
                            </a:rPr>
                            <m:t>𝑖</m:t>
                          </m:r>
                        </m:sub>
                      </m:sSub>
                      <m:d>
                        <m:dPr>
                          <m:ctrlPr>
                            <a:rPr lang="en-US" b="0" i="1" smtClean="0">
                              <a:solidFill>
                                <a:srgbClr val="012161"/>
                              </a:solidFill>
                              <a:latin typeface="Cambria Math" panose="02040503050406030204" pitchFamily="18" charset="0"/>
                            </a:rPr>
                          </m:ctrlPr>
                        </m:dPr>
                        <m:e>
                          <m:r>
                            <a:rPr lang="en-US" b="0" i="1" smtClean="0">
                              <a:solidFill>
                                <a:srgbClr val="012161"/>
                              </a:solidFill>
                              <a:latin typeface="Cambria Math" panose="02040503050406030204" pitchFamily="18" charset="0"/>
                            </a:rPr>
                            <m:t>𝑡</m:t>
                          </m:r>
                        </m:e>
                      </m:d>
                      <m:r>
                        <a:rPr lang="en-US" b="0" i="1" smtClean="0">
                          <a:solidFill>
                            <a:srgbClr val="012161"/>
                          </a:solidFill>
                          <a:latin typeface="Cambria Math" panose="02040503050406030204" pitchFamily="18" charset="0"/>
                        </a:rPr>
                        <m:t>=</m:t>
                      </m:r>
                      <m:r>
                        <a:rPr lang="en-US" b="0" i="1" smtClean="0">
                          <a:solidFill>
                            <a:srgbClr val="012161"/>
                          </a:solidFill>
                          <a:latin typeface="Cambria Math" panose="02040503050406030204" pitchFamily="18" charset="0"/>
                        </a:rPr>
                        <m:t>𝑖𝑛𝑑𝑒𝑥</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𝑜𝑓</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𝑙𝑎𝑡𝑒𝑛𝑡</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𝑞𝑢𝑎𝑙𝑖𝑡𝑦</m:t>
                      </m:r>
                    </m:oMath>
                  </m:oMathPara>
                </a14:m>
                <a:endParaRPr lang="en-US" b="0" i="1" dirty="0">
                  <a:solidFill>
                    <a:srgbClr val="012161"/>
                  </a:solidFill>
                  <a:latin typeface="Cambria Math" panose="02040503050406030204" pitchFamily="18" charset="0"/>
                </a:endParaRPr>
              </a:p>
              <a:p>
                <a:r>
                  <a:rPr lang="en-US" dirty="0">
                    <a:solidFill>
                      <a:srgbClr val="012161"/>
                    </a:solidFill>
                  </a:rPr>
                  <a:t>		</a:t>
                </a:r>
                <a14:m>
                  <m:oMath xmlns:m="http://schemas.openxmlformats.org/officeDocument/2006/math">
                    <m:r>
                      <a:rPr lang="en-US" b="0" i="1" smtClean="0">
                        <a:solidFill>
                          <a:srgbClr val="012161"/>
                        </a:solidFill>
                        <a:latin typeface="Cambria Math" panose="02040503050406030204" pitchFamily="18" charset="0"/>
                      </a:rPr>
                      <m:t>𝑤h𝑒𝑟𝑒</m:t>
                    </m:r>
                    <m:sSub>
                      <m:sSubPr>
                        <m:ctrlPr>
                          <a:rPr lang="en-US" i="1">
                            <a:solidFill>
                              <a:srgbClr val="012161"/>
                            </a:solidFill>
                            <a:latin typeface="Cambria Math" panose="02040503050406030204" pitchFamily="18" charset="0"/>
                          </a:rPr>
                        </m:ctrlPr>
                      </m:sSubPr>
                      <m:e>
                        <m:r>
                          <a:rPr lang="en-US" b="0" i="1" smtClean="0">
                            <a:solidFill>
                              <a:srgbClr val="012161"/>
                            </a:solidFill>
                            <a:latin typeface="Cambria Math" panose="02040503050406030204" pitchFamily="18" charset="0"/>
                          </a:rPr>
                          <m:t> </m:t>
                        </m:r>
                        <m:r>
                          <a:rPr lang="en-US" i="1">
                            <a:solidFill>
                              <a:srgbClr val="012161"/>
                            </a:solidFill>
                            <a:latin typeface="Cambria Math" panose="02040503050406030204" pitchFamily="18" charset="0"/>
                          </a:rPr>
                          <m:t>𝑏</m:t>
                        </m:r>
                      </m:e>
                      <m:sub>
                        <m:r>
                          <a:rPr lang="en-US" i="1">
                            <a:solidFill>
                              <a:srgbClr val="012161"/>
                            </a:solidFill>
                            <a:latin typeface="Cambria Math" panose="02040503050406030204" pitchFamily="18" charset="0"/>
                          </a:rPr>
                          <m:t>𝑡</m:t>
                        </m:r>
                      </m:sub>
                    </m:sSub>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𝑎𝑛𝑑</m:t>
                    </m:r>
                    <m:sSub>
                      <m:sSubPr>
                        <m:ctrlPr>
                          <a:rPr lang="en-US" i="1">
                            <a:solidFill>
                              <a:srgbClr val="012161"/>
                            </a:solidFill>
                            <a:latin typeface="Cambria Math" panose="02040503050406030204" pitchFamily="18" charset="0"/>
                          </a:rPr>
                        </m:ctrlPr>
                      </m:sSubPr>
                      <m:e>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ea typeface="Cambria Math" panose="02040503050406030204" pitchFamily="18" charset="0"/>
                          </a:rPr>
                          <m:t>𝛼</m:t>
                        </m:r>
                      </m:e>
                      <m:sub>
                        <m:r>
                          <a:rPr lang="en-US" i="1">
                            <a:solidFill>
                              <a:srgbClr val="012161"/>
                            </a:solidFill>
                            <a:latin typeface="Cambria Math" panose="02040503050406030204" pitchFamily="18" charset="0"/>
                          </a:rPr>
                          <m:t>𝑡</m:t>
                        </m:r>
                      </m:sub>
                    </m:sSub>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𝑎𝑟𝑒</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𝑝𝑎𝑟𝑎𝑚𝑒𝑡𝑒𝑟𝑠</m:t>
                    </m:r>
                  </m:oMath>
                </a14:m>
                <a:endParaRPr lang="en-US" b="0" dirty="0">
                  <a:solidFill>
                    <a:srgbClr val="012161"/>
                  </a:solidFill>
                </a:endParaRPr>
              </a:p>
              <a:p>
                <a:pPr/>
                <a14:m>
                  <m:oMathPara xmlns:m="http://schemas.openxmlformats.org/officeDocument/2006/math">
                    <m:oMathParaPr>
                      <m:jc m:val="left"/>
                    </m:oMathParaPr>
                    <m:oMath xmlns:m="http://schemas.openxmlformats.org/officeDocument/2006/math">
                      <m:sSub>
                        <m:sSubPr>
                          <m:ctrlPr>
                            <a:rPr lang="en-US" b="0" i="1" smtClean="0">
                              <a:solidFill>
                                <a:srgbClr val="012161"/>
                              </a:solidFill>
                              <a:latin typeface="Cambria Math" panose="02040503050406030204" pitchFamily="18" charset="0"/>
                            </a:rPr>
                          </m:ctrlPr>
                        </m:sSubPr>
                        <m:e>
                          <m:r>
                            <a:rPr lang="en-US" b="0" i="1" smtClean="0">
                              <a:solidFill>
                                <a:srgbClr val="012161"/>
                              </a:solidFill>
                              <a:latin typeface="Cambria Math" panose="02040503050406030204" pitchFamily="18" charset="0"/>
                              <a:ea typeface="Cambria Math" panose="02040503050406030204" pitchFamily="18" charset="0"/>
                            </a:rPr>
                            <m:t>𝛽</m:t>
                          </m:r>
                        </m:e>
                        <m:sub>
                          <m:r>
                            <a:rPr lang="en-US" b="0" i="1" smtClean="0">
                              <a:solidFill>
                                <a:srgbClr val="012161"/>
                              </a:solidFill>
                              <a:latin typeface="Cambria Math" panose="02040503050406030204" pitchFamily="18" charset="0"/>
                            </a:rPr>
                            <m:t>𝑡</m:t>
                          </m:r>
                        </m:sub>
                      </m:sSub>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𝑎</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𝑣𝑒𝑐𝑡𝑜𝑟</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𝑜𝑓</m:t>
                      </m:r>
                      <m:r>
                        <a:rPr lang="en-US" b="0" i="1" smtClean="0">
                          <a:solidFill>
                            <a:srgbClr val="012161"/>
                          </a:solidFill>
                          <a:latin typeface="Cambria Math" panose="02040503050406030204" pitchFamily="18" charset="0"/>
                        </a:rPr>
                        <m:t> </m:t>
                      </m:r>
                      <m:r>
                        <a:rPr lang="en-US" b="0" i="1" smtClean="0">
                          <a:solidFill>
                            <a:srgbClr val="012161"/>
                          </a:solidFill>
                          <a:latin typeface="Cambria Math" panose="02040503050406030204" pitchFamily="18" charset="0"/>
                        </a:rPr>
                        <m:t>𝑝𝑎𝑟𝑎𝑚𝑒𝑡𝑒𝑟𝑠</m:t>
                      </m:r>
                    </m:oMath>
                  </m:oMathPara>
                </a14:m>
                <a:endParaRPr lang="en-US" b="0" i="1" dirty="0">
                  <a:solidFill>
                    <a:srgbClr val="012161"/>
                  </a:solidFill>
                  <a:latin typeface="Cambria Math" panose="02040503050406030204" pitchFamily="18" charset="0"/>
                </a:endParaRPr>
              </a:p>
              <a:p>
                <a14:m>
                  <m:oMath xmlns:m="http://schemas.openxmlformats.org/officeDocument/2006/math">
                    <m:sSub>
                      <m:sSubPr>
                        <m:ctrlPr>
                          <a:rPr lang="en-US" b="0" i="1" smtClean="0">
                            <a:solidFill>
                              <a:srgbClr val="012161"/>
                            </a:solidFill>
                            <a:latin typeface="Cambria Math" panose="02040503050406030204" pitchFamily="18" charset="0"/>
                            <a:ea typeface="Cambria Math" panose="02040503050406030204" pitchFamily="18" charset="0"/>
                          </a:rPr>
                        </m:ctrlPr>
                      </m:sSubPr>
                      <m:e>
                        <m:r>
                          <a:rPr lang="en-US" b="0" i="1" smtClean="0">
                            <a:solidFill>
                              <a:srgbClr val="012161"/>
                            </a:solidFill>
                            <a:latin typeface="Cambria Math" panose="02040503050406030204" pitchFamily="18" charset="0"/>
                            <a:ea typeface="Cambria Math" panose="02040503050406030204" pitchFamily="18" charset="0"/>
                          </a:rPr>
                          <m:t>𝜖</m:t>
                        </m:r>
                      </m:e>
                      <m:sub>
                        <m:r>
                          <a:rPr lang="en-US" b="0" i="1" smtClean="0">
                            <a:solidFill>
                              <a:srgbClr val="012161"/>
                            </a:solidFill>
                            <a:latin typeface="Cambria Math" panose="02040503050406030204" pitchFamily="18" charset="0"/>
                            <a:ea typeface="Cambria Math" panose="02040503050406030204" pitchFamily="18" charset="0"/>
                          </a:rPr>
                          <m:t>𝑖𝑡</m:t>
                        </m:r>
                      </m:sub>
                    </m:sSub>
                    <m:r>
                      <a:rPr lang="en-US" b="0" i="1" smtClean="0">
                        <a:solidFill>
                          <a:srgbClr val="012161"/>
                        </a:solidFill>
                        <a:latin typeface="Cambria Math" panose="02040503050406030204" pitchFamily="18" charset="0"/>
                        <a:ea typeface="Cambria Math" panose="02040503050406030204" pitchFamily="18" charset="0"/>
                      </a:rPr>
                      <m:t>    =</m:t>
                    </m:r>
                    <m:r>
                      <a:rPr lang="en-US" b="0" i="1" smtClean="0">
                        <a:solidFill>
                          <a:srgbClr val="012161"/>
                        </a:solidFill>
                        <a:latin typeface="Cambria Math" panose="02040503050406030204" pitchFamily="18" charset="0"/>
                        <a:ea typeface="Cambria Math" panose="02040503050406030204" pitchFamily="18" charset="0"/>
                      </a:rPr>
                      <m:t>𝑎</m:t>
                    </m:r>
                    <m:r>
                      <a:rPr lang="en-US" b="0" i="1" smtClean="0">
                        <a:solidFill>
                          <a:srgbClr val="012161"/>
                        </a:solidFill>
                        <a:latin typeface="Cambria Math" panose="02040503050406030204" pitchFamily="18" charset="0"/>
                        <a:ea typeface="Cambria Math" panose="02040503050406030204" pitchFamily="18" charset="0"/>
                      </a:rPr>
                      <m:t> </m:t>
                    </m:r>
                    <m:r>
                      <a:rPr lang="en-US" b="0" i="1" smtClean="0">
                        <a:solidFill>
                          <a:srgbClr val="012161"/>
                        </a:solidFill>
                        <a:latin typeface="Cambria Math" panose="02040503050406030204" pitchFamily="18" charset="0"/>
                        <a:ea typeface="Cambria Math" panose="02040503050406030204" pitchFamily="18" charset="0"/>
                      </a:rPr>
                      <m:t>𝑟𝑎𝑛𝑑𝑜𝑚</m:t>
                    </m:r>
                    <m:r>
                      <a:rPr lang="en-US" b="0" i="1" smtClean="0">
                        <a:solidFill>
                          <a:srgbClr val="012161"/>
                        </a:solidFill>
                        <a:latin typeface="Cambria Math" panose="02040503050406030204" pitchFamily="18" charset="0"/>
                        <a:ea typeface="Cambria Math" panose="02040503050406030204" pitchFamily="18" charset="0"/>
                      </a:rPr>
                      <m:t>−</m:t>
                    </m:r>
                    <m:r>
                      <a:rPr lang="en-US" b="0" i="1" smtClean="0">
                        <a:solidFill>
                          <a:srgbClr val="012161"/>
                        </a:solidFill>
                        <a:latin typeface="Cambria Math" panose="02040503050406030204" pitchFamily="18" charset="0"/>
                        <a:ea typeface="Cambria Math" panose="02040503050406030204" pitchFamily="18" charset="0"/>
                      </a:rPr>
                      <m:t>𝑒𝑟𝑟𝑜𝑟</m:t>
                    </m:r>
                    <m:r>
                      <a:rPr lang="en-US" b="0" i="1" smtClean="0">
                        <a:solidFill>
                          <a:srgbClr val="012161"/>
                        </a:solidFill>
                        <a:latin typeface="Cambria Math" panose="02040503050406030204" pitchFamily="18" charset="0"/>
                        <a:ea typeface="Cambria Math" panose="02040503050406030204" pitchFamily="18" charset="0"/>
                      </a:rPr>
                      <m:t> </m:t>
                    </m:r>
                    <m:r>
                      <a:rPr lang="en-US" b="0" i="1" smtClean="0">
                        <a:solidFill>
                          <a:srgbClr val="012161"/>
                        </a:solidFill>
                        <a:latin typeface="Cambria Math" panose="02040503050406030204" pitchFamily="18" charset="0"/>
                        <a:ea typeface="Cambria Math" panose="02040503050406030204" pitchFamily="18" charset="0"/>
                      </a:rPr>
                      <m:t>𝑡𝑒𝑟𝑚</m:t>
                    </m:r>
                    <m:r>
                      <a:rPr lang="en-US" b="0" i="1" smtClean="0">
                        <a:solidFill>
                          <a:srgbClr val="012161"/>
                        </a:solidFill>
                        <a:latin typeface="Cambria Math" panose="02040503050406030204" pitchFamily="18" charset="0"/>
                        <a:ea typeface="Cambria Math" panose="02040503050406030204" pitchFamily="18" charset="0"/>
                      </a:rPr>
                      <m:t> </m:t>
                    </m:r>
                    <m:r>
                      <a:rPr lang="en-US" b="0" i="1" smtClean="0">
                        <a:solidFill>
                          <a:srgbClr val="012161"/>
                        </a:solidFill>
                        <a:latin typeface="Cambria Math" panose="02040503050406030204" pitchFamily="18" charset="0"/>
                        <a:ea typeface="Cambria Math" panose="02040503050406030204" pitchFamily="18" charset="0"/>
                      </a:rPr>
                      <m:t>𝑡h𝑎𝑡</m:t>
                    </m:r>
                    <m:r>
                      <a:rPr lang="en-US" b="0" i="1" smtClean="0">
                        <a:solidFill>
                          <a:srgbClr val="012161"/>
                        </a:solidFill>
                        <a:latin typeface="Cambria Math" panose="02040503050406030204" pitchFamily="18" charset="0"/>
                        <a:ea typeface="Cambria Math" panose="02040503050406030204" pitchFamily="18" charset="0"/>
                      </a:rPr>
                      <m:t> </m:t>
                    </m:r>
                    <m:r>
                      <a:rPr lang="en-US" b="0" i="1" smtClean="0">
                        <a:solidFill>
                          <a:srgbClr val="012161"/>
                        </a:solidFill>
                        <a:latin typeface="Cambria Math" panose="02040503050406030204" pitchFamily="18" charset="0"/>
                        <a:ea typeface="Cambria Math" panose="02040503050406030204" pitchFamily="18" charset="0"/>
                      </a:rPr>
                      <m:t>𝑟𝑒𝑝𝑟𝑒𝑠𝑒𝑛𝑡𝑠</m:t>
                    </m:r>
                    <m:r>
                      <a:rPr lang="en-US" b="0" i="1" smtClean="0">
                        <a:solidFill>
                          <a:srgbClr val="012161"/>
                        </a:solidFill>
                        <a:latin typeface="Cambria Math" panose="02040503050406030204" pitchFamily="18" charset="0"/>
                        <a:ea typeface="Cambria Math" panose="02040503050406030204" pitchFamily="18" charset="0"/>
                      </a:rPr>
                      <m:t> </m:t>
                    </m:r>
                    <m:r>
                      <a:rPr lang="en-US" b="0" i="1" smtClean="0">
                        <a:solidFill>
                          <a:srgbClr val="012161"/>
                        </a:solidFill>
                        <a:latin typeface="Cambria Math" panose="02040503050406030204" pitchFamily="18" charset="0"/>
                        <a:ea typeface="Cambria Math" panose="02040503050406030204" pitchFamily="18" charset="0"/>
                      </a:rPr>
                      <m:t>𝑜𝑡h𝑒𝑟</m:t>
                    </m:r>
                    <m:r>
                      <a:rPr lang="en-US" b="0" i="1" smtClean="0">
                        <a:solidFill>
                          <a:srgbClr val="012161"/>
                        </a:solidFill>
                        <a:latin typeface="Cambria Math" panose="02040503050406030204" pitchFamily="18" charset="0"/>
                        <a:ea typeface="Cambria Math" panose="02040503050406030204" pitchFamily="18" charset="0"/>
                      </a:rPr>
                      <m:t> </m:t>
                    </m:r>
                    <m:r>
                      <a:rPr lang="en-US" b="0" i="1" smtClean="0">
                        <a:solidFill>
                          <a:srgbClr val="012161"/>
                        </a:solidFill>
                        <a:latin typeface="Cambria Math" panose="02040503050406030204" pitchFamily="18" charset="0"/>
                        <a:ea typeface="Cambria Math" panose="02040503050406030204" pitchFamily="18" charset="0"/>
                      </a:rPr>
                      <m:t>𝑟𝑒𝑛𝑡</m:t>
                    </m:r>
                    <m:r>
                      <a:rPr lang="en-US" b="0" i="1" smtClean="0">
                        <a:solidFill>
                          <a:srgbClr val="012161"/>
                        </a:solidFill>
                        <a:latin typeface="Cambria Math" panose="02040503050406030204" pitchFamily="18" charset="0"/>
                        <a:ea typeface="Cambria Math" panose="02040503050406030204" pitchFamily="18" charset="0"/>
                      </a:rPr>
                      <m:t> </m:t>
                    </m:r>
                    <m:r>
                      <a:rPr lang="en-US" b="0" i="1" smtClean="0">
                        <a:solidFill>
                          <a:srgbClr val="012161"/>
                        </a:solidFill>
                        <a:latin typeface="Cambria Math" panose="02040503050406030204" pitchFamily="18" charset="0"/>
                        <a:ea typeface="Cambria Math" panose="02040503050406030204" pitchFamily="18" charset="0"/>
                      </a:rPr>
                      <m:t>𝑑𝑒𝑡𝑒𝑟𝑚𝑖𝑛𝑎𝑛𝑡𝑠</m:t>
                    </m:r>
                  </m:oMath>
                </a14:m>
                <a:r>
                  <a:rPr lang="en-US" dirty="0">
                    <a:solidFill>
                      <a:srgbClr val="012161"/>
                    </a:solidFill>
                  </a:rPr>
                  <a:t> </a:t>
                </a:r>
              </a:p>
            </p:txBody>
          </p:sp>
        </mc:Choice>
        <mc:Fallback xmlns="">
          <p:sp>
            <p:nvSpPr>
              <p:cNvPr id="9" name="TextBox 8">
                <a:extLst>
                  <a:ext uri="{FF2B5EF4-FFF2-40B4-BE49-F238E27FC236}">
                    <a16:creationId xmlns:a16="http://schemas.microsoft.com/office/drawing/2014/main" id="{3A6C9A31-E12A-37DA-D8E9-60949A7469A9}"/>
                  </a:ext>
                </a:extLst>
              </p:cNvPr>
              <p:cNvSpPr txBox="1">
                <a:spLocks noRot="1" noChangeAspect="1" noMove="1" noResize="1" noEditPoints="1" noAdjustHandles="1" noChangeArrowheads="1" noChangeShapeType="1" noTextEdit="1"/>
              </p:cNvSpPr>
              <p:nvPr/>
            </p:nvSpPr>
            <p:spPr>
              <a:xfrm>
                <a:off x="457200" y="2965025"/>
                <a:ext cx="8229600" cy="2332690"/>
              </a:xfrm>
              <a:prstGeom prst="rect">
                <a:avLst/>
              </a:prstGeom>
              <a:blipFill>
                <a:blip r:embed="rId3"/>
                <a:stretch>
                  <a:fillRect/>
                </a:stretch>
              </a:blipFill>
            </p:spPr>
            <p:txBody>
              <a:bodyPr/>
              <a:lstStyle/>
              <a:p>
                <a:r>
                  <a:rPr lang="en-US">
                    <a:noFill/>
                  </a:rPr>
                  <a:t> </a:t>
                </a:r>
              </a:p>
            </p:txBody>
          </p:sp>
        </mc:Fallback>
      </mc:AlternateContent>
      <p:sp>
        <p:nvSpPr>
          <p:cNvPr id="14" name="Content Placeholder 2">
            <a:extLst>
              <a:ext uri="{FF2B5EF4-FFF2-40B4-BE49-F238E27FC236}">
                <a16:creationId xmlns:a16="http://schemas.microsoft.com/office/drawing/2014/main" id="{E9854251-58BF-8917-2AEC-80E2B50B55F0}"/>
              </a:ext>
            </a:extLst>
          </p:cNvPr>
          <p:cNvSpPr txBox="1">
            <a:spLocks/>
          </p:cNvSpPr>
          <p:nvPr/>
        </p:nvSpPr>
        <p:spPr bwMode="auto">
          <a:xfrm>
            <a:off x="457200" y="5461686"/>
            <a:ext cx="8229600" cy="1022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Reference: </a:t>
            </a:r>
            <a:r>
              <a:rPr lang="en-US" sz="2000" dirty="0">
                <a:ea typeface="Calibri" panose="020F0502020204030204" pitchFamily="34" charset="0"/>
              </a:rPr>
              <a:t>Randolph, W.C. (1988, July) </a:t>
            </a:r>
            <a:r>
              <a:rPr lang="en-US" sz="2000" i="1" dirty="0">
                <a:ea typeface="Calibri" panose="020F0502020204030204" pitchFamily="34" charset="0"/>
              </a:rPr>
              <a:t>Housing Depreciation and Aging Bias in the Consumer Price Index</a:t>
            </a:r>
            <a:r>
              <a:rPr lang="en-US" sz="2000" dirty="0">
                <a:ea typeface="Calibri" panose="020F0502020204030204" pitchFamily="34" charset="0"/>
              </a:rPr>
              <a:t>. Journal of Business &amp; Economics, Vol. 6, No.3, pp. 359-371</a:t>
            </a:r>
            <a:endParaRPr lang="en-US" sz="2000" dirty="0"/>
          </a:p>
          <a:p>
            <a:pPr lvl="1"/>
            <a:endParaRPr lang="en-US" sz="2000" dirty="0"/>
          </a:p>
          <a:p>
            <a:pPr lvl="1"/>
            <a:endParaRPr lang="en-US" dirty="0"/>
          </a:p>
        </p:txBody>
      </p:sp>
      <p:sp>
        <p:nvSpPr>
          <p:cNvPr id="15" name="Arrow: Up 14">
            <a:extLst>
              <a:ext uri="{FF2B5EF4-FFF2-40B4-BE49-F238E27FC236}">
                <a16:creationId xmlns:a16="http://schemas.microsoft.com/office/drawing/2014/main" id="{7E5ED0FB-1026-4CF4-6785-F4B00C212743}"/>
              </a:ext>
            </a:extLst>
          </p:cNvPr>
          <p:cNvSpPr/>
          <p:nvPr/>
        </p:nvSpPr>
        <p:spPr>
          <a:xfrm>
            <a:off x="5375081" y="3341539"/>
            <a:ext cx="166978" cy="244503"/>
          </a:xfrm>
          <a:prstGeom prst="upArrow">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6" name="Arrow: Up 15">
            <a:extLst>
              <a:ext uri="{FF2B5EF4-FFF2-40B4-BE49-F238E27FC236}">
                <a16:creationId xmlns:a16="http://schemas.microsoft.com/office/drawing/2014/main" id="{1837A75E-9636-86AD-CDC6-C053FB764ADE}"/>
              </a:ext>
            </a:extLst>
          </p:cNvPr>
          <p:cNvSpPr/>
          <p:nvPr/>
        </p:nvSpPr>
        <p:spPr>
          <a:xfrm>
            <a:off x="4700545" y="3336815"/>
            <a:ext cx="166978" cy="244503"/>
          </a:xfrm>
          <a:prstGeom prst="upArrow">
            <a:avLst/>
          </a:prstGeom>
          <a:noFill/>
          <a:ln w="127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40987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7" presetClass="entr" presetSubtype="0"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xit" presetSubtype="0" fill="hold" grpId="1" nodeType="withEffect">
                                  <p:stCondLst>
                                    <p:cond delay="0"/>
                                  </p:stCondLst>
                                  <p:childTnLst>
                                    <p:animEffect transition="out" filter="fade">
                                      <p:cBhvr>
                                        <p:cTn id="44" dur="1000"/>
                                        <p:tgtEl>
                                          <p:spTgt spid="15"/>
                                        </p:tgtEl>
                                      </p:cBhvr>
                                    </p:animEffect>
                                    <p:anim calcmode="lin" valueType="num">
                                      <p:cBhvr>
                                        <p:cTn id="45" dur="1000"/>
                                        <p:tgtEl>
                                          <p:spTgt spid="15"/>
                                        </p:tgtEl>
                                        <p:attrNameLst>
                                          <p:attrName>ppt_x</p:attrName>
                                        </p:attrNameLst>
                                      </p:cBhvr>
                                      <p:tavLst>
                                        <p:tav tm="0">
                                          <p:val>
                                            <p:strVal val="ppt_x"/>
                                          </p:val>
                                        </p:tav>
                                        <p:tav tm="100000">
                                          <p:val>
                                            <p:strVal val="ppt_x"/>
                                          </p:val>
                                        </p:tav>
                                      </p:tavLst>
                                    </p:anim>
                                    <p:anim calcmode="lin" valueType="num">
                                      <p:cBhvr>
                                        <p:cTn id="46" dur="1000"/>
                                        <p:tgtEl>
                                          <p:spTgt spid="15"/>
                                        </p:tgtEl>
                                        <p:attrNameLst>
                                          <p:attrName>ppt_y</p:attrName>
                                        </p:attrNameLst>
                                      </p:cBhvr>
                                      <p:tavLst>
                                        <p:tav tm="0">
                                          <p:val>
                                            <p:strVal val="ppt_y"/>
                                          </p:val>
                                        </p:tav>
                                        <p:tav tm="100000">
                                          <p:val>
                                            <p:strVal val="ppt_y+.1"/>
                                          </p:val>
                                        </p:tav>
                                      </p:tavLst>
                                    </p:anim>
                                    <p:set>
                                      <p:cBhvr>
                                        <p:cTn id="4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4" grpId="0"/>
      <p:bldP spid="15" grpId="0" animBg="1"/>
      <p:bldP spid="15" grpId="1"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Current Hedonic Regression Model</a:t>
            </a:r>
          </a:p>
        </p:txBody>
      </p:sp>
      <p:sp>
        <p:nvSpPr>
          <p:cNvPr id="5" name="TextBox 4">
            <a:extLst>
              <a:ext uri="{FF2B5EF4-FFF2-40B4-BE49-F238E27FC236}">
                <a16:creationId xmlns:a16="http://schemas.microsoft.com/office/drawing/2014/main" id="{CE3482BD-2A85-CC82-C4EB-451F35094247}"/>
              </a:ext>
            </a:extLst>
          </p:cNvPr>
          <p:cNvSpPr txBox="1"/>
          <p:nvPr/>
        </p:nvSpPr>
        <p:spPr>
          <a:xfrm>
            <a:off x="278027" y="1261872"/>
            <a:ext cx="8587946" cy="473975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200150" marR="0" indent="-1143000" algn="just">
              <a:lnSpc>
                <a:spcPct val="107000"/>
              </a:lnSpc>
              <a:spcBef>
                <a:spcPts val="0"/>
              </a:spcBef>
              <a:spcAft>
                <a:spcPts val="800"/>
              </a:spcAft>
              <a:tabLst>
                <a:tab pos="914400" algn="l"/>
              </a:tabLst>
            </a:pPr>
            <a:r>
              <a:rPr lang="en-US" sz="1800" kern="100" dirty="0">
                <a:solidFill>
                  <a:srgbClr val="012161"/>
                </a:solidFill>
                <a:effectLst/>
                <a:latin typeface="Calibri" panose="020F0502020204030204" pitchFamily="34" charset="0"/>
                <a:ea typeface="Calibri" panose="020F0502020204030204" pitchFamily="34" charset="0"/>
                <a:cs typeface="Times New Roman" panose="02020603050405020304" pitchFamily="18" charset="0"/>
              </a:rPr>
              <a:t>log(rent)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17 structural characteristics variables, occupancy timeframe and income variables </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(bathrooms, bathrooms</a:t>
            </a:r>
            <a:r>
              <a:rPr lang="en-US" sz="1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bedrooms, bedrooms</a:t>
            </a:r>
            <a:r>
              <a:rPr lang="en-US" sz="1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other rooms, electric heat, gas heat, central air, window air, other air, detached, mobile home, senior com, elevator, new tenant, length of occupancy, adj</a:t>
            </a:r>
            <a:r>
              <a:rPr lang="en-US" kern="1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usted</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average income),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indent="-685800" algn="just">
              <a:lnSpc>
                <a:spcPct val="107000"/>
              </a:lnSpc>
              <a:spcBef>
                <a:spcPts val="0"/>
              </a:spcBef>
              <a:spcAft>
                <a:spcPts val="800"/>
              </a:spcAft>
              <a:tabLst>
                <a:tab pos="914400" algn="l"/>
              </a:tabLst>
            </a:pP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Dummy variables </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(for all CPI pricing areas included within the census region or division),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indent="-685800" algn="just">
              <a:lnSpc>
                <a:spcPct val="107000"/>
              </a:lnSpc>
              <a:spcBef>
                <a:spcPts val="0"/>
              </a:spcBef>
              <a:spcAft>
                <a:spcPts val="800"/>
              </a:spcAft>
              <a:tabLst>
                <a:tab pos="914400" algn="l"/>
              </a:tabLst>
            </a:pP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9 neighborhood characteristics variables </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(density, age 65pl, large buildings, mobile homes, renter occ, school age, high poverty, age 3+college, age25+college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indent="-685800" algn="just">
              <a:lnSpc>
                <a:spcPct val="107000"/>
              </a:lnSpc>
              <a:spcBef>
                <a:spcPts val="0"/>
              </a:spcBef>
              <a:spcAft>
                <a:spcPts val="800"/>
              </a:spcAft>
              <a:tabLst>
                <a:tab pos="914400" algn="l"/>
              </a:tabLst>
            </a:pP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3 variables for services provided with rent </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(heat incl, electric incl, extra changes),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97610" marR="0" indent="-685800" algn="just">
              <a:lnSpc>
                <a:spcPct val="107000"/>
              </a:lnSpc>
              <a:spcBef>
                <a:spcPts val="0"/>
              </a:spcBef>
              <a:spcAft>
                <a:spcPts val="800"/>
              </a:spcAft>
              <a:tabLst>
                <a:tab pos="914400" algn="l"/>
              </a:tabLst>
            </a:pP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6 depreciation variables </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(age,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age</a:t>
            </a:r>
            <a:r>
              <a:rPr lang="en-US" kern="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age</a:t>
            </a:r>
            <a:r>
              <a:rPr lang="en-US" sz="1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age_allrm</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age_detach</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ageold</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indent="-685800" algn="just">
              <a:lnSpc>
                <a:spcPct val="107000"/>
              </a:lnSpc>
              <a:spcBef>
                <a:spcPts val="0"/>
              </a:spcBef>
              <a:spcAft>
                <a:spcPts val="800"/>
              </a:spcAft>
              <a:tabLst>
                <a:tab pos="914400" algn="l"/>
              </a:tabLst>
            </a:pP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 random error term.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30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Current Hedonic Regression Model</a:t>
            </a:r>
          </a:p>
        </p:txBody>
      </p:sp>
      <p:sp>
        <p:nvSpPr>
          <p:cNvPr id="5" name="TextBox 4">
            <a:extLst>
              <a:ext uri="{FF2B5EF4-FFF2-40B4-BE49-F238E27FC236}">
                <a16:creationId xmlns:a16="http://schemas.microsoft.com/office/drawing/2014/main" id="{CE3482BD-2A85-CC82-C4EB-451F35094247}"/>
              </a:ext>
            </a:extLst>
          </p:cNvPr>
          <p:cNvSpPr txBox="1"/>
          <p:nvPr/>
        </p:nvSpPr>
        <p:spPr>
          <a:xfrm>
            <a:off x="278027" y="1261872"/>
            <a:ext cx="8587946" cy="473975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200150" marR="0" indent="-1143000" algn="just">
              <a:lnSpc>
                <a:spcPct val="107000"/>
              </a:lnSpc>
              <a:spcBef>
                <a:spcPts val="0"/>
              </a:spcBef>
              <a:spcAft>
                <a:spcPts val="800"/>
              </a:spcAft>
              <a:tabLst>
                <a:tab pos="914400" algn="l"/>
              </a:tabLst>
            </a:pPr>
            <a:r>
              <a:rPr lang="en-US" sz="1800" kern="100" dirty="0">
                <a:solidFill>
                  <a:srgbClr val="012161"/>
                </a:solidFill>
                <a:effectLst/>
                <a:latin typeface="Calibri" panose="020F0502020204030204" pitchFamily="34" charset="0"/>
                <a:ea typeface="Calibri" panose="020F0502020204030204" pitchFamily="34" charset="0"/>
                <a:cs typeface="Times New Roman" panose="02020603050405020304" pitchFamily="18" charset="0"/>
              </a:rPr>
              <a:t>log(rent) =	</a:t>
            </a:r>
            <a:r>
              <a:rPr lang="en-US" sz="1800" i="1" kern="100" dirty="0">
                <a:solidFill>
                  <a:srgbClr val="012161"/>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1800" kern="100" dirty="0">
                <a:solidFill>
                  <a:srgbClr val="01216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kern="100" dirty="0">
                <a:solidFill>
                  <a:srgbClr val="012161"/>
                </a:solidFill>
                <a:effectLst/>
                <a:latin typeface="Times New Roman" panose="02020603050405020304" pitchFamily="18" charset="0"/>
                <a:ea typeface="Calibri" panose="020F0502020204030204" pitchFamily="34" charset="0"/>
                <a:cs typeface="Times New Roman" panose="02020603050405020304" pitchFamily="18" charset="0"/>
              </a:rPr>
              <a:t>17 structural characteristics variables, occupancy timeframe and </a:t>
            </a: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income variables </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(bathrooms, bathrooms</a:t>
            </a:r>
            <a:r>
              <a:rPr lang="en-US" sz="1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bedrooms, bedrooms</a:t>
            </a:r>
            <a:r>
              <a:rPr lang="en-US" sz="1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other rooms, electric heat, gas heat, central air, window air, other air, detached, mobile home, senior com, elevator, new tenant, length of occupancy, adj</a:t>
            </a:r>
            <a:r>
              <a:rPr lang="en-US" kern="1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usted</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average income),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indent="-685800" algn="just">
              <a:lnSpc>
                <a:spcPct val="107000"/>
              </a:lnSpc>
              <a:spcBef>
                <a:spcPts val="0"/>
              </a:spcBef>
              <a:spcAft>
                <a:spcPts val="800"/>
              </a:spcAft>
              <a:tabLst>
                <a:tab pos="914400" algn="l"/>
              </a:tabLst>
            </a:pP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Dummy variables </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(for all CPI pricing areas included within the census region or division),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indent="-685800" algn="just">
              <a:lnSpc>
                <a:spcPct val="107000"/>
              </a:lnSpc>
              <a:spcBef>
                <a:spcPts val="0"/>
              </a:spcBef>
              <a:spcAft>
                <a:spcPts val="800"/>
              </a:spcAft>
              <a:tabLst>
                <a:tab pos="914400" algn="l"/>
              </a:tabLst>
            </a:pP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9 neighborhood characteristics variables </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(density, age 65pl, large buildings, mobile homes, renter occ, school age, high poverty, age 3+college, age25+college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indent="-685800" algn="just">
              <a:lnSpc>
                <a:spcPct val="107000"/>
              </a:lnSpc>
              <a:spcBef>
                <a:spcPts val="0"/>
              </a:spcBef>
              <a:spcAft>
                <a:spcPts val="800"/>
              </a:spcAft>
              <a:tabLst>
                <a:tab pos="914400" algn="l"/>
              </a:tabLst>
            </a:pP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3 variables for services provided with rent </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(heat incl, electric incl, extra changes),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97610" marR="0" indent="-685800" algn="just">
              <a:lnSpc>
                <a:spcPct val="107000"/>
              </a:lnSpc>
              <a:spcBef>
                <a:spcPts val="0"/>
              </a:spcBef>
              <a:spcAft>
                <a:spcPts val="800"/>
              </a:spcAft>
              <a:tabLst>
                <a:tab pos="914400" algn="l"/>
              </a:tabLst>
            </a:pP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6 depreciation variables </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(age,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age</a:t>
            </a:r>
            <a:r>
              <a:rPr lang="en-US" kern="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age</a:t>
            </a:r>
            <a:r>
              <a:rPr lang="en-US" sz="1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age_allrm</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age_detach</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chemeClr val="tx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ageold</a:t>
            </a:r>
            <a:r>
              <a:rPr lang="en-US" sz="1800"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indent="-685800" algn="just">
              <a:lnSpc>
                <a:spcPct val="107000"/>
              </a:lnSpc>
              <a:spcBef>
                <a:spcPts val="0"/>
              </a:spcBef>
              <a:spcAft>
                <a:spcPts val="800"/>
              </a:spcAft>
              <a:tabLst>
                <a:tab pos="914400" algn="l"/>
              </a:tabLst>
            </a:pPr>
            <a:r>
              <a:rPr lang="en-US" sz="1800" b="1" kern="1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 random error term.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48D1E82-ADE3-5D1B-C7F6-55FEA4873BC4}"/>
              </a:ext>
            </a:extLst>
          </p:cNvPr>
          <p:cNvSpPr/>
          <p:nvPr/>
        </p:nvSpPr>
        <p:spPr>
          <a:xfrm>
            <a:off x="1581664" y="2903837"/>
            <a:ext cx="7414055" cy="2174790"/>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lvl="1"/>
            <a:r>
              <a:rPr lang="en-US" dirty="0" err="1">
                <a:solidFill>
                  <a:schemeClr val="tx2">
                    <a:lumMod val="90000"/>
                    <a:lumOff val="10000"/>
                  </a:schemeClr>
                </a:solidFill>
              </a:rPr>
              <a:t>ageold</a:t>
            </a:r>
            <a:r>
              <a:rPr lang="en-US" dirty="0">
                <a:solidFill>
                  <a:schemeClr val="tx2">
                    <a:lumMod val="90000"/>
                    <a:lumOff val="10000"/>
                  </a:schemeClr>
                </a:solidFill>
              </a:rPr>
              <a:t> = age X old</a:t>
            </a:r>
          </a:p>
          <a:p>
            <a:pPr lvl="1"/>
            <a:r>
              <a:rPr lang="en-US" dirty="0">
                <a:solidFill>
                  <a:schemeClr val="tx2">
                    <a:lumMod val="90000"/>
                    <a:lumOff val="10000"/>
                  </a:schemeClr>
                </a:solidFill>
              </a:rPr>
              <a:t>    where:</a:t>
            </a:r>
          </a:p>
          <a:p>
            <a:pPr lvl="1"/>
            <a:r>
              <a:rPr lang="en-US" dirty="0">
                <a:solidFill>
                  <a:schemeClr val="tx2">
                    <a:lumMod val="90000"/>
                    <a:lumOff val="10000"/>
                  </a:schemeClr>
                </a:solidFill>
              </a:rPr>
              <a:t>	age= current year – the housing unit’s year-built value</a:t>
            </a:r>
          </a:p>
          <a:p>
            <a:pPr lvl="1"/>
            <a:r>
              <a:rPr lang="en-US" dirty="0">
                <a:solidFill>
                  <a:schemeClr val="tx2">
                    <a:lumMod val="90000"/>
                    <a:lumOff val="10000"/>
                  </a:schemeClr>
                </a:solidFill>
              </a:rPr>
              <a:t>	old = (previously) </a:t>
            </a:r>
          </a:p>
          <a:p>
            <a:pPr lvl="1"/>
            <a:r>
              <a:rPr lang="en-US" dirty="0">
                <a:solidFill>
                  <a:schemeClr val="tx2">
                    <a:lumMod val="90000"/>
                    <a:lumOff val="10000"/>
                  </a:schemeClr>
                </a:solidFill>
              </a:rPr>
              <a:t>	      1: if age of structure built is between 1900 and 1919, </a:t>
            </a:r>
          </a:p>
          <a:p>
            <a:pPr lvl="1"/>
            <a:r>
              <a:rPr lang="en-US" dirty="0">
                <a:solidFill>
                  <a:schemeClr val="tx2">
                    <a:lumMod val="90000"/>
                    <a:lumOff val="10000"/>
                  </a:schemeClr>
                </a:solidFill>
              </a:rPr>
              <a:t>	      0: otherwise </a:t>
            </a:r>
          </a:p>
        </p:txBody>
      </p:sp>
      <p:sp>
        <p:nvSpPr>
          <p:cNvPr id="10" name="Arrow: Right 9">
            <a:extLst>
              <a:ext uri="{FF2B5EF4-FFF2-40B4-BE49-F238E27FC236}">
                <a16:creationId xmlns:a16="http://schemas.microsoft.com/office/drawing/2014/main" id="{EB120D37-DAC0-171C-B049-8F8B452479BD}"/>
              </a:ext>
            </a:extLst>
          </p:cNvPr>
          <p:cNvSpPr/>
          <p:nvPr/>
        </p:nvSpPr>
        <p:spPr>
          <a:xfrm rot="1655144">
            <a:off x="6763267" y="4636032"/>
            <a:ext cx="1099750" cy="566929"/>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C00000"/>
                </a:solidFill>
              </a:rPr>
              <a:t>Focus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1F1559F-D730-B893-E1D9-B7B1F6728B9D}"/>
                  </a:ext>
                </a:extLst>
              </p:cNvPr>
              <p:cNvSpPr/>
              <p:nvPr/>
            </p:nvSpPr>
            <p:spPr>
              <a:xfrm>
                <a:off x="278027" y="341278"/>
                <a:ext cx="8717692" cy="2446672"/>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lvl="1"/>
                <a:r>
                  <a:rPr lang="en-US" sz="4000" b="1" dirty="0">
                    <a:solidFill>
                      <a:srgbClr val="000000"/>
                    </a:solidFill>
                    <a:latin typeface="Calibri" panose="020F0502020204030204" pitchFamily="34" charset="0"/>
                    <a:ea typeface="Calibri" panose="020F0502020204030204" pitchFamily="34" charset="0"/>
                    <a:cs typeface="Calibri" panose="020F0502020204030204" pitchFamily="34" charset="0"/>
                  </a:rPr>
                  <a:t>Housing Age-Bias Adjustment Factor</a:t>
                </a:r>
              </a:p>
              <a:p>
                <a:pPr lvl="1"/>
                <a:endParaRPr lang="en-US" sz="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14:m>
                  <m:oMath xmlns:m="http://schemas.openxmlformats.org/officeDocument/2006/math">
                    <m:f>
                      <m:fPr>
                        <m:ctrlPr>
                          <a:rPr lang="en-US" i="1" smtClean="0">
                            <a:solidFill>
                              <a:srgbClr val="000000"/>
                            </a:solidFill>
                            <a:effectLst/>
                            <a:latin typeface="Cambria Math" panose="02040503050406030204" pitchFamily="18" charset="0"/>
                            <a:cs typeface="Times New Roman" panose="02020603050405020304" pitchFamily="18" charset="0"/>
                          </a:rPr>
                        </m:ctrlPr>
                      </m:fPr>
                      <m:num>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log</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𝑟𝑒𝑛𝑡</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num>
                      <m:den>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𝑎𝑔𝑒</m:t>
                        </m:r>
                      </m:den>
                    </m:f>
                  </m:oMath>
                </a14:m>
                <a:r>
                  <a:rPr lang="en-US" dirty="0">
                    <a:solidFill>
                      <a:srgbClr val="000000"/>
                    </a:solidFill>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𝛾</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𝛾</m:t>
                        </m:r>
                      </m:e>
                      <m: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𝑎𝑔𝑒</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+3</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𝛾</m:t>
                        </m:r>
                      </m:e>
                      <m:sub>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𝑘</m:t>
                        </m:r>
                      </m:sub>
                    </m:sSub>
                    <m:sSub>
                      <m:sSubPr>
                        <m:ctrlPr>
                          <a:rPr lang="en-US" i="1">
                            <a:solidFill>
                              <a:srgbClr val="000000"/>
                            </a:solidFill>
                            <a:latin typeface="Cambria Math" panose="02040503050406030204" pitchFamily="18" charset="0"/>
                          </a:rPr>
                        </m:ctrlPr>
                      </m:sSub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𝑎𝑔𝑒</m:t>
                            </m:r>
                          </m:e>
                          <m:sup>
                            <m:r>
                              <a:rPr lang="en-US" i="1">
                                <a:solidFill>
                                  <a:srgbClr val="000000"/>
                                </a:solidFill>
                                <a:latin typeface="Cambria Math" panose="02040503050406030204" pitchFamily="18" charset="0"/>
                              </a:rPr>
                              <m:t>2</m:t>
                            </m:r>
                          </m:sup>
                        </m:sSup>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𝛾</m:t>
                        </m:r>
                      </m:e>
                      <m:sub>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𝑘</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𝑎𝑙𝑙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𝑟𝑚</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𝛾</m:t>
                            </m:r>
                          </m:e>
                          <m:sub>
                            <m:r>
                              <a:rPr lang="en-US" i="1">
                                <a:solidFill>
                                  <a:srgbClr val="000000"/>
                                </a:solidFill>
                                <a:latin typeface="Cambria Math" panose="02040503050406030204" pitchFamily="18" charset="0"/>
                              </a:rPr>
                              <m:t>5,</m:t>
                            </m:r>
                            <m:r>
                              <a:rPr lang="en-US" i="1">
                                <a:solidFill>
                                  <a:srgbClr val="000000"/>
                                </a:solidFill>
                                <a:latin typeface="Cambria Math" panose="02040503050406030204" pitchFamily="18" charset="0"/>
                              </a:rPr>
                              <m:t>𝑘</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𝑑𝑒𝑡𝑎𝑐h𝑒𝑑</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𝛾</m:t>
                        </m:r>
                      </m:e>
                      <m:sub>
                        <m:r>
                          <a:rPr lang="en-US" i="1">
                            <a:solidFill>
                              <a:srgbClr val="000000"/>
                            </a:solidFill>
                            <a:latin typeface="Cambria Math" panose="02040503050406030204" pitchFamily="18" charset="0"/>
                          </a:rPr>
                          <m:t>6,</m:t>
                        </m:r>
                        <m:r>
                          <a:rPr lang="en-US" i="1">
                            <a:solidFill>
                              <a:srgbClr val="000000"/>
                            </a:solidFill>
                            <a:latin typeface="Cambria Math" panose="02040503050406030204" pitchFamily="18" charset="0"/>
                          </a:rPr>
                          <m:t>𝑘</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𝑜𝑙𝑑</m:t>
                        </m:r>
                      </m:e>
                      <m:sub>
                        <m:r>
                          <a:rPr lang="en-US" i="1">
                            <a:solidFill>
                              <a:srgbClr val="000000"/>
                            </a:solidFill>
                            <a:latin typeface="Cambria Math" panose="02040503050406030204" pitchFamily="18" charset="0"/>
                          </a:rPr>
                          <m:t>𝑖</m:t>
                        </m:r>
                      </m:sub>
                    </m:sSub>
                  </m:oMath>
                </a14:m>
                <a:endParaRPr lang="en-US" dirty="0">
                  <a:solidFill>
                    <a:srgbClr val="000000"/>
                  </a:solidFill>
                  <a:latin typeface="Cambria Math" panose="02040503050406030204" pitchFamily="18" charset="0"/>
                  <a:ea typeface="Cambria Math" panose="02040503050406030204" pitchFamily="18" charset="0"/>
                  <a:cs typeface="Calibri" panose="020F0502020204030204" pitchFamily="34" charset="0"/>
                </a:endParaRPr>
              </a:p>
              <a:p>
                <a:pPr lvl="1"/>
                <a:endParaRPr lang="en-US" sz="800" dirty="0">
                  <a:solidFill>
                    <a:srgbClr val="000000"/>
                  </a:solidFill>
                  <a:latin typeface="Cambria Math" panose="02040503050406030204" pitchFamily="18" charset="0"/>
                  <a:ea typeface="Cambria Math" panose="02040503050406030204" pitchFamily="18" charset="0"/>
                  <a:cs typeface="Calibri" panose="020F0502020204030204" pitchFamily="34" charset="0"/>
                </a:endParaRPr>
              </a:p>
              <a:p>
                <a:pPr lvl="1"/>
                <a:endParaRPr lang="en-US" sz="800" dirty="0">
                  <a:solidFill>
                    <a:srgbClr val="000000"/>
                  </a:solidFill>
                  <a:latin typeface="Cambria Math" panose="02040503050406030204" pitchFamily="18"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sz="1800" i="1" kern="1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𝛾</m:t>
                        </m:r>
                      </m:e>
                      <m:sub>
                        <m: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m:t>
                        </m:r>
                      </m:sub>
                    </m:sSub>
                  </m:oMath>
                </a14:m>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thru </a:t>
                </a:r>
                <a14:m>
                  <m:oMath xmlns:m="http://schemas.openxmlformats.org/officeDocument/2006/math">
                    <m:sSub>
                      <m:sSubPr>
                        <m:ctrlP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𝛾</m:t>
                        </m:r>
                      </m:e>
                      <m:sub>
                        <m: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m:t>
                        </m:r>
                      </m:sub>
                    </m:sSub>
                  </m:oMath>
                </a14:m>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the six depreciation variables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age, </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age</a:t>
                </a:r>
                <a:r>
                  <a:rPr lang="en-US" sz="1800" kern="100" baseline="300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2</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age</a:t>
                </a:r>
                <a:r>
                  <a:rPr lang="en-US" sz="1800" kern="100" baseline="300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3</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age_allrm</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age_detach</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ageold</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parameter estimates, or marginal effects of age, for each housing unit in area </a:t>
                </a:r>
                <a14:m>
                  <m:oMath xmlns:m="http://schemas.openxmlformats.org/officeDocument/2006/math">
                    <m:r>
                      <a:rPr lang="en-US" sz="18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m:t>
                    </m:r>
                  </m:oMath>
                </a14:m>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1F1559F-D730-B893-E1D9-B7B1F6728B9D}"/>
                  </a:ext>
                </a:extLst>
              </p:cNvPr>
              <p:cNvSpPr>
                <a:spLocks noRot="1" noChangeAspect="1" noMove="1" noResize="1" noEditPoints="1" noAdjustHandles="1" noChangeArrowheads="1" noChangeShapeType="1" noTextEdit="1"/>
              </p:cNvSpPr>
              <p:nvPr/>
            </p:nvSpPr>
            <p:spPr>
              <a:xfrm>
                <a:off x="278027" y="341278"/>
                <a:ext cx="8717692" cy="2446672"/>
              </a:xfrm>
              <a:prstGeom prst="rect">
                <a:avLst/>
              </a:prstGeom>
              <a:blipFill>
                <a:blip r:embed="rId3"/>
                <a:stretch>
                  <a:fillRect/>
                </a:stretch>
              </a:blipFill>
              <a:ln w="57150"/>
            </p:spPr>
            <p:txBody>
              <a:bodyPr/>
              <a:lstStyle/>
              <a:p>
                <a:r>
                  <a:rPr lang="en-US">
                    <a:noFill/>
                  </a:rPr>
                  <a:t> </a:t>
                </a:r>
              </a:p>
            </p:txBody>
          </p:sp>
        </mc:Fallback>
      </mc:AlternateContent>
      <p:sp>
        <p:nvSpPr>
          <p:cNvPr id="4" name="Arrow: Up 3">
            <a:extLst>
              <a:ext uri="{FF2B5EF4-FFF2-40B4-BE49-F238E27FC236}">
                <a16:creationId xmlns:a16="http://schemas.microsoft.com/office/drawing/2014/main" id="{E7BEEA74-3599-5060-E8CC-6F1FBE4A07AE}"/>
              </a:ext>
            </a:extLst>
          </p:cNvPr>
          <p:cNvSpPr/>
          <p:nvPr/>
        </p:nvSpPr>
        <p:spPr>
          <a:xfrm>
            <a:off x="1383965" y="5493129"/>
            <a:ext cx="2644337" cy="722319"/>
          </a:xfrm>
          <a:prstGeom prst="up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C00000"/>
                </a:solidFill>
              </a:rPr>
              <a:t>Focus</a:t>
            </a:r>
          </a:p>
        </p:txBody>
      </p:sp>
    </p:spTree>
    <p:extLst>
      <p:ext uri="{BB962C8B-B14F-4D97-AF65-F5344CB8AC3E}">
        <p14:creationId xmlns:p14="http://schemas.microsoft.com/office/powerpoint/2010/main" val="286522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Background on CPI’s</a:t>
            </a:r>
            <a:br>
              <a:rPr lang="en-US" sz="4000" dirty="0"/>
            </a:br>
            <a:r>
              <a:rPr lang="en-US" sz="4000" dirty="0"/>
              <a:t>Housing Age-Bias Adjustment Factor</a:t>
            </a:r>
          </a:p>
        </p:txBody>
      </p:sp>
      <p:sp>
        <p:nvSpPr>
          <p:cNvPr id="3" name="Content Placeholder 2">
            <a:extLst>
              <a:ext uri="{FF2B5EF4-FFF2-40B4-BE49-F238E27FC236}">
                <a16:creationId xmlns:a16="http://schemas.microsoft.com/office/drawing/2014/main" id="{9CF43FC9-1270-50B5-3ADA-A514390FA2A3}"/>
              </a:ext>
            </a:extLst>
          </p:cNvPr>
          <p:cNvSpPr>
            <a:spLocks noGrp="1"/>
          </p:cNvSpPr>
          <p:nvPr>
            <p:ph idx="1"/>
          </p:nvPr>
        </p:nvSpPr>
        <p:spPr>
          <a:xfrm>
            <a:off x="457200" y="1778714"/>
            <a:ext cx="8229600" cy="361812"/>
          </a:xfrm>
        </p:spPr>
        <p:txBody>
          <a:bodyPr/>
          <a:lstStyle/>
          <a:p>
            <a:r>
              <a:rPr lang="en-US" sz="2000" dirty="0"/>
              <a:t>Issue with Previous Definition of “old”</a:t>
            </a:r>
          </a:p>
          <a:p>
            <a:pPr lvl="1"/>
            <a:endParaRPr lang="en-US" sz="2000" dirty="0"/>
          </a:p>
          <a:p>
            <a:pPr lvl="1"/>
            <a:endParaRPr lang="en-US" dirty="0"/>
          </a:p>
        </p:txBody>
      </p:sp>
      <p:pic>
        <p:nvPicPr>
          <p:cNvPr id="4" name="Picture 3" descr="Chart, scatter chart&#10;&#10;Description automatically generated">
            <a:extLst>
              <a:ext uri="{FF2B5EF4-FFF2-40B4-BE49-F238E27FC236}">
                <a16:creationId xmlns:a16="http://schemas.microsoft.com/office/drawing/2014/main" id="{FD258DE7-9B17-FBAD-BA16-7A4DD2931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602" y="4813212"/>
            <a:ext cx="2011680" cy="1508760"/>
          </a:xfrm>
          <a:prstGeom prst="rect">
            <a:avLst/>
          </a:prstGeom>
        </p:spPr>
      </p:pic>
      <p:pic>
        <p:nvPicPr>
          <p:cNvPr id="5" name="Picture 4" descr="Chart, scatter chart&#10;&#10;Description automatically generated">
            <a:extLst>
              <a:ext uri="{FF2B5EF4-FFF2-40B4-BE49-F238E27FC236}">
                <a16:creationId xmlns:a16="http://schemas.microsoft.com/office/drawing/2014/main" id="{2B12D8FF-3380-181C-B7C9-80C32A9E8E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9697" y="3317787"/>
            <a:ext cx="1983740" cy="1499235"/>
          </a:xfrm>
          <a:prstGeom prst="rect">
            <a:avLst/>
          </a:prstGeom>
        </p:spPr>
      </p:pic>
      <p:pic>
        <p:nvPicPr>
          <p:cNvPr id="6" name="Picture 5" descr="Chart, scatter chart&#10;&#10;Description automatically generated">
            <a:extLst>
              <a:ext uri="{FF2B5EF4-FFF2-40B4-BE49-F238E27FC236}">
                <a16:creationId xmlns:a16="http://schemas.microsoft.com/office/drawing/2014/main" id="{57933B1F-6EB4-5FC7-4487-11536AA0ED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3712" y="3536862"/>
            <a:ext cx="3437890" cy="2578100"/>
          </a:xfrm>
          <a:prstGeom prst="rect">
            <a:avLst/>
          </a:prstGeom>
        </p:spPr>
      </p:pic>
      <p:sp>
        <p:nvSpPr>
          <p:cNvPr id="7" name="Content Placeholder 2">
            <a:extLst>
              <a:ext uri="{FF2B5EF4-FFF2-40B4-BE49-F238E27FC236}">
                <a16:creationId xmlns:a16="http://schemas.microsoft.com/office/drawing/2014/main" id="{9F6F74B8-5F77-7C71-067A-63E548E07529}"/>
              </a:ext>
            </a:extLst>
          </p:cNvPr>
          <p:cNvSpPr txBox="1">
            <a:spLocks/>
          </p:cNvSpPr>
          <p:nvPr/>
        </p:nvSpPr>
        <p:spPr bwMode="auto">
          <a:xfrm>
            <a:off x="457200" y="2140526"/>
            <a:ext cx="8229600" cy="721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Timeline: 1988 – “old” referred to housing unit built before 1900</a:t>
            </a:r>
          </a:p>
          <a:p>
            <a:pPr marL="457200" lvl="1" indent="0">
              <a:buFont typeface="Wingdings 3" pitchFamily="18" charset="2"/>
              <a:buNone/>
            </a:pPr>
            <a:r>
              <a:rPr lang="en-US" sz="2000" dirty="0"/>
              <a:t>	             &lt;2007 – “old” referred to housing units aged 100 or older</a:t>
            </a:r>
          </a:p>
          <a:p>
            <a:pPr lvl="1"/>
            <a:endParaRPr lang="en-US" sz="2000" dirty="0"/>
          </a:p>
          <a:p>
            <a:pPr lvl="1"/>
            <a:endParaRPr lang="en-US" dirty="0"/>
          </a:p>
        </p:txBody>
      </p:sp>
      <p:sp>
        <p:nvSpPr>
          <p:cNvPr id="8" name="Content Placeholder 2">
            <a:extLst>
              <a:ext uri="{FF2B5EF4-FFF2-40B4-BE49-F238E27FC236}">
                <a16:creationId xmlns:a16="http://schemas.microsoft.com/office/drawing/2014/main" id="{8AE624AD-50F7-F5B0-7E96-4155537397C1}"/>
              </a:ext>
            </a:extLst>
          </p:cNvPr>
          <p:cNvSpPr txBox="1">
            <a:spLocks/>
          </p:cNvSpPr>
          <p:nvPr/>
        </p:nvSpPr>
        <p:spPr bwMode="auto">
          <a:xfrm>
            <a:off x="457200" y="2882781"/>
            <a:ext cx="8229600" cy="1192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Results with Previous Definition of “old”:</a:t>
            </a:r>
          </a:p>
          <a:p>
            <a:pPr lvl="1"/>
            <a:endParaRPr lang="en-US" sz="2000" dirty="0"/>
          </a:p>
          <a:p>
            <a:pPr lvl="1"/>
            <a:endParaRPr lang="en-US" sz="2000" dirty="0"/>
          </a:p>
          <a:p>
            <a:pPr lvl="1"/>
            <a:endParaRPr lang="en-US" dirty="0"/>
          </a:p>
        </p:txBody>
      </p:sp>
      <p:sp>
        <p:nvSpPr>
          <p:cNvPr id="10" name="Arrow: Up 9">
            <a:extLst>
              <a:ext uri="{FF2B5EF4-FFF2-40B4-BE49-F238E27FC236}">
                <a16:creationId xmlns:a16="http://schemas.microsoft.com/office/drawing/2014/main" id="{CD8395D2-9900-CFD9-1316-A078D1C65D4E}"/>
              </a:ext>
            </a:extLst>
          </p:cNvPr>
          <p:cNvSpPr/>
          <p:nvPr/>
        </p:nvSpPr>
        <p:spPr>
          <a:xfrm rot="5400000">
            <a:off x="1682437" y="5211512"/>
            <a:ext cx="156562" cy="555598"/>
          </a:xfrm>
          <a:prstGeom prst="upArrow">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 name="Arrow: Up 10">
            <a:extLst>
              <a:ext uri="{FF2B5EF4-FFF2-40B4-BE49-F238E27FC236}">
                <a16:creationId xmlns:a16="http://schemas.microsoft.com/office/drawing/2014/main" id="{C5C3C99C-7F96-4F08-C64F-ABA5163C00F8}"/>
              </a:ext>
            </a:extLst>
          </p:cNvPr>
          <p:cNvSpPr/>
          <p:nvPr/>
        </p:nvSpPr>
        <p:spPr>
          <a:xfrm rot="16200000">
            <a:off x="7639289" y="5554741"/>
            <a:ext cx="156562" cy="555598"/>
          </a:xfrm>
          <a:prstGeom prst="upArrow">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2" name="Arrow: Up 11">
            <a:extLst>
              <a:ext uri="{FF2B5EF4-FFF2-40B4-BE49-F238E27FC236}">
                <a16:creationId xmlns:a16="http://schemas.microsoft.com/office/drawing/2014/main" id="{9C924717-88D5-A0A3-26A3-70642807C903}"/>
              </a:ext>
            </a:extLst>
          </p:cNvPr>
          <p:cNvSpPr/>
          <p:nvPr/>
        </p:nvSpPr>
        <p:spPr>
          <a:xfrm rot="16200000">
            <a:off x="7616761" y="3862437"/>
            <a:ext cx="156562" cy="555598"/>
          </a:xfrm>
          <a:prstGeom prst="upArrow">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408585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par>
                          <p:cTn id="27" fill="hold">
                            <p:stCondLst>
                              <p:cond delay="1500"/>
                            </p:stCondLst>
                            <p:childTnLst>
                              <p:par>
                                <p:cTn id="28" presetID="9"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par>
                          <p:cTn id="31" fill="hold">
                            <p:stCondLst>
                              <p:cond delay="2000"/>
                            </p:stCondLst>
                            <p:childTnLst>
                              <p:par>
                                <p:cTn id="32" presetID="9"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2000"/>
                                        <p:tgtEl>
                                          <p:spTgt spid="1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2000"/>
                                        <p:tgtEl>
                                          <p:spTgt spid="1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830D-1E34-C8EB-52DD-B92A6127A94E}"/>
              </a:ext>
            </a:extLst>
          </p:cNvPr>
          <p:cNvSpPr>
            <a:spLocks noGrp="1"/>
          </p:cNvSpPr>
          <p:nvPr>
            <p:ph type="title"/>
          </p:nvPr>
        </p:nvSpPr>
        <p:spPr/>
        <p:txBody>
          <a:bodyPr/>
          <a:lstStyle/>
          <a:p>
            <a:endParaRPr lang="en-US" dirty="0"/>
          </a:p>
        </p:txBody>
      </p:sp>
      <p:pic>
        <p:nvPicPr>
          <p:cNvPr id="4" name="Picture 3" descr="Chart, scatter chart&#10;&#10;Description automatically generated">
            <a:extLst>
              <a:ext uri="{FF2B5EF4-FFF2-40B4-BE49-F238E27FC236}">
                <a16:creationId xmlns:a16="http://schemas.microsoft.com/office/drawing/2014/main" id="{3A2A5B6C-50A0-9AEF-B6FE-1C047856D5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1432" y="1524594"/>
            <a:ext cx="1651559" cy="1238669"/>
          </a:xfrm>
          <a:prstGeom prst="rect">
            <a:avLst/>
          </a:prstGeom>
        </p:spPr>
      </p:pic>
      <p:pic>
        <p:nvPicPr>
          <p:cNvPr id="5" name="Picture 4" descr="Chart, scatter chart&#10;&#10;Description automatically generated">
            <a:extLst>
              <a:ext uri="{FF2B5EF4-FFF2-40B4-BE49-F238E27FC236}">
                <a16:creationId xmlns:a16="http://schemas.microsoft.com/office/drawing/2014/main" id="{EAD21F37-35D7-72FC-E026-E2C9645241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2900" y="278959"/>
            <a:ext cx="1628622" cy="1230851"/>
          </a:xfrm>
          <a:prstGeom prst="rect">
            <a:avLst/>
          </a:prstGeom>
        </p:spPr>
      </p:pic>
      <p:pic>
        <p:nvPicPr>
          <p:cNvPr id="6" name="Picture 5" descr="Chart, scatter chart&#10;&#10;Description automatically generated">
            <a:extLst>
              <a:ext uri="{FF2B5EF4-FFF2-40B4-BE49-F238E27FC236}">
                <a16:creationId xmlns:a16="http://schemas.microsoft.com/office/drawing/2014/main" id="{9DD15B76-B47D-A616-E7DA-B104C6E993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5" y="464278"/>
            <a:ext cx="2822457" cy="2116582"/>
          </a:xfrm>
          <a:prstGeom prst="rect">
            <a:avLst/>
          </a:prstGeom>
        </p:spPr>
      </p:pic>
      <p:pic>
        <p:nvPicPr>
          <p:cNvPr id="7" name="Picture 6" descr="Chart, scatter chart&#10;&#10;Description automatically generated">
            <a:extLst>
              <a:ext uri="{FF2B5EF4-FFF2-40B4-BE49-F238E27FC236}">
                <a16:creationId xmlns:a16="http://schemas.microsoft.com/office/drawing/2014/main" id="{AC2C0415-4F15-F7F5-ABBD-DE8DA94C2D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3173" y="388475"/>
            <a:ext cx="2815160" cy="2118910"/>
          </a:xfrm>
          <a:prstGeom prst="rect">
            <a:avLst/>
          </a:prstGeom>
        </p:spPr>
      </p:pic>
      <p:pic>
        <p:nvPicPr>
          <p:cNvPr id="8" name="Picture 7" descr="Chart, scatter chart&#10;&#10;Description automatically generated">
            <a:extLst>
              <a:ext uri="{FF2B5EF4-FFF2-40B4-BE49-F238E27FC236}">
                <a16:creationId xmlns:a16="http://schemas.microsoft.com/office/drawing/2014/main" id="{86AEA164-FFA1-49F2-E640-66A2A31D9F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5223" y="270844"/>
            <a:ext cx="1639490" cy="1235468"/>
          </a:xfrm>
          <a:prstGeom prst="rect">
            <a:avLst/>
          </a:prstGeom>
        </p:spPr>
      </p:pic>
      <p:pic>
        <p:nvPicPr>
          <p:cNvPr id="9" name="Picture 8" descr="Chart, scatter chart&#10;&#10;Description automatically generated">
            <a:extLst>
              <a:ext uri="{FF2B5EF4-FFF2-40B4-BE49-F238E27FC236}">
                <a16:creationId xmlns:a16="http://schemas.microsoft.com/office/drawing/2014/main" id="{E7FCFF18-2A7F-5564-5BA4-D56CF0A4A1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6403" y="1524594"/>
            <a:ext cx="1617130" cy="1220387"/>
          </a:xfrm>
          <a:prstGeom prst="rect">
            <a:avLst/>
          </a:prstGeom>
        </p:spPr>
      </p:pic>
      <p:pic>
        <p:nvPicPr>
          <p:cNvPr id="10" name="Picture 9" descr="Chart, scatter chart&#10;&#10;Description automatically generated">
            <a:extLst>
              <a:ext uri="{FF2B5EF4-FFF2-40B4-BE49-F238E27FC236}">
                <a16:creationId xmlns:a16="http://schemas.microsoft.com/office/drawing/2014/main" id="{D7ED505F-E5BC-AB01-98DA-B72DC8B7BB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75" y="3684039"/>
            <a:ext cx="2815160" cy="2116583"/>
          </a:xfrm>
          <a:prstGeom prst="rect">
            <a:avLst/>
          </a:prstGeom>
        </p:spPr>
      </p:pic>
      <p:pic>
        <p:nvPicPr>
          <p:cNvPr id="11" name="Picture 10" descr="Chart, scatter chart&#10;&#10;Description automatically generated">
            <a:extLst>
              <a:ext uri="{FF2B5EF4-FFF2-40B4-BE49-F238E27FC236}">
                <a16:creationId xmlns:a16="http://schemas.microsoft.com/office/drawing/2014/main" id="{83987842-796A-DCB0-CB83-2093BB5E01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1432" y="4202720"/>
            <a:ext cx="1621325" cy="1223553"/>
          </a:xfrm>
          <a:prstGeom prst="rect">
            <a:avLst/>
          </a:prstGeom>
        </p:spPr>
      </p:pic>
      <p:pic>
        <p:nvPicPr>
          <p:cNvPr id="12" name="Picture 11" descr="Chart, scatter chart&#10;&#10;Description automatically generated">
            <a:extLst>
              <a:ext uri="{FF2B5EF4-FFF2-40B4-BE49-F238E27FC236}">
                <a16:creationId xmlns:a16="http://schemas.microsoft.com/office/drawing/2014/main" id="{91C3E7CD-0D62-042F-9271-1B5C39B2BE2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2899" y="3012233"/>
            <a:ext cx="1628623" cy="1223553"/>
          </a:xfrm>
          <a:prstGeom prst="rect">
            <a:avLst/>
          </a:prstGeom>
        </p:spPr>
      </p:pic>
      <p:pic>
        <p:nvPicPr>
          <p:cNvPr id="13" name="Picture 12" descr="Chart, scatter chart&#10;&#10;Description automatically generated">
            <a:extLst>
              <a:ext uri="{FF2B5EF4-FFF2-40B4-BE49-F238E27FC236}">
                <a16:creationId xmlns:a16="http://schemas.microsoft.com/office/drawing/2014/main" id="{43D27238-4DDE-8B96-3864-AABDA3E6BB3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64368" y="5426273"/>
            <a:ext cx="1628623" cy="1223553"/>
          </a:xfrm>
          <a:prstGeom prst="rect">
            <a:avLst/>
          </a:prstGeom>
        </p:spPr>
      </p:pic>
      <p:pic>
        <p:nvPicPr>
          <p:cNvPr id="14" name="Picture 13" descr="Chart, scatter chart&#10;&#10;Description automatically generated">
            <a:extLst>
              <a:ext uri="{FF2B5EF4-FFF2-40B4-BE49-F238E27FC236}">
                <a16:creationId xmlns:a16="http://schemas.microsoft.com/office/drawing/2014/main" id="{561B742D-FB44-61CA-6EB8-D3D2D6232BB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09419" y="4742330"/>
            <a:ext cx="1636441" cy="1230850"/>
          </a:xfrm>
          <a:prstGeom prst="rect">
            <a:avLst/>
          </a:prstGeom>
        </p:spPr>
      </p:pic>
      <p:pic>
        <p:nvPicPr>
          <p:cNvPr id="15" name="Picture 14" descr="Chart, scatter chart&#10;&#10;Description automatically generated">
            <a:extLst>
              <a:ext uri="{FF2B5EF4-FFF2-40B4-BE49-F238E27FC236}">
                <a16:creationId xmlns:a16="http://schemas.microsoft.com/office/drawing/2014/main" id="{F6F60151-802F-883A-EC2F-60CD2453F04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96403" y="3511480"/>
            <a:ext cx="1628622" cy="1230850"/>
          </a:xfrm>
          <a:prstGeom prst="rect">
            <a:avLst/>
          </a:prstGeom>
        </p:spPr>
      </p:pic>
      <p:pic>
        <p:nvPicPr>
          <p:cNvPr id="16" name="Picture 15" descr="Chart, scatter chart&#10;&#10;Description automatically generated">
            <a:extLst>
              <a:ext uri="{FF2B5EF4-FFF2-40B4-BE49-F238E27FC236}">
                <a16:creationId xmlns:a16="http://schemas.microsoft.com/office/drawing/2014/main" id="{FECB0C9D-7216-BD79-959F-891C3897918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83173" y="3684039"/>
            <a:ext cx="2815160" cy="2116583"/>
          </a:xfrm>
          <a:prstGeom prst="rect">
            <a:avLst/>
          </a:prstGeom>
        </p:spPr>
      </p:pic>
      <p:cxnSp>
        <p:nvCxnSpPr>
          <p:cNvPr id="17" name="Straight Connector 16">
            <a:extLst>
              <a:ext uri="{FF2B5EF4-FFF2-40B4-BE49-F238E27FC236}">
                <a16:creationId xmlns:a16="http://schemas.microsoft.com/office/drawing/2014/main" id="{79B7075F-C4A4-75F3-101A-1A0FB38704AD}"/>
              </a:ext>
            </a:extLst>
          </p:cNvPr>
          <p:cNvCxnSpPr>
            <a:cxnSpLocks/>
          </p:cNvCxnSpPr>
          <p:nvPr/>
        </p:nvCxnSpPr>
        <p:spPr>
          <a:xfrm flipV="1">
            <a:off x="4572000" y="905009"/>
            <a:ext cx="0" cy="5068171"/>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58FA813-AB8C-B00F-66D8-4AF2253A5491}"/>
              </a:ext>
            </a:extLst>
          </p:cNvPr>
          <p:cNvCxnSpPr>
            <a:cxnSpLocks/>
          </p:cNvCxnSpPr>
          <p:nvPr/>
        </p:nvCxnSpPr>
        <p:spPr>
          <a:xfrm>
            <a:off x="1132701" y="2888032"/>
            <a:ext cx="6928338"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75F5442A-4C29-7341-8768-F55FB5342496}"/>
              </a:ext>
            </a:extLst>
          </p:cNvPr>
          <p:cNvSpPr txBox="1"/>
          <p:nvPr/>
        </p:nvSpPr>
        <p:spPr>
          <a:xfrm>
            <a:off x="-21707" y="53506"/>
            <a:ext cx="3793607" cy="1200329"/>
          </a:xfrm>
          <a:prstGeom prst="rect">
            <a:avLst/>
          </a:prstGeom>
          <a:noFill/>
        </p:spPr>
        <p:txBody>
          <a:bodyPr wrap="square">
            <a:spAutoFit/>
          </a:bodyPr>
          <a:lstStyle/>
          <a:p>
            <a:r>
              <a:rPr lang="en-US" dirty="0"/>
              <a:t>Region 1: Northeast								</a:t>
            </a:r>
          </a:p>
        </p:txBody>
      </p:sp>
      <p:sp>
        <p:nvSpPr>
          <p:cNvPr id="21" name="TextBox 20">
            <a:extLst>
              <a:ext uri="{FF2B5EF4-FFF2-40B4-BE49-F238E27FC236}">
                <a16:creationId xmlns:a16="http://schemas.microsoft.com/office/drawing/2014/main" id="{60D67A6C-6604-623D-4831-3CC55A06C17D}"/>
              </a:ext>
            </a:extLst>
          </p:cNvPr>
          <p:cNvSpPr txBox="1"/>
          <p:nvPr/>
        </p:nvSpPr>
        <p:spPr>
          <a:xfrm>
            <a:off x="0" y="2902031"/>
            <a:ext cx="4492991" cy="646331"/>
          </a:xfrm>
          <a:prstGeom prst="rect">
            <a:avLst/>
          </a:prstGeom>
          <a:noFill/>
        </p:spPr>
        <p:txBody>
          <a:bodyPr wrap="square">
            <a:spAutoFit/>
          </a:bodyPr>
          <a:lstStyle/>
          <a:p>
            <a:r>
              <a:rPr lang="en-US" dirty="0"/>
              <a:t>Region 3	: South				</a:t>
            </a:r>
          </a:p>
        </p:txBody>
      </p:sp>
      <p:sp>
        <p:nvSpPr>
          <p:cNvPr id="25" name="TextBox 24">
            <a:extLst>
              <a:ext uri="{FF2B5EF4-FFF2-40B4-BE49-F238E27FC236}">
                <a16:creationId xmlns:a16="http://schemas.microsoft.com/office/drawing/2014/main" id="{3E62ED3B-846C-B4D3-AA58-CF8773221741}"/>
              </a:ext>
            </a:extLst>
          </p:cNvPr>
          <p:cNvSpPr txBox="1"/>
          <p:nvPr/>
        </p:nvSpPr>
        <p:spPr>
          <a:xfrm>
            <a:off x="4552950" y="45299"/>
            <a:ext cx="3943350" cy="369332"/>
          </a:xfrm>
          <a:prstGeom prst="rect">
            <a:avLst/>
          </a:prstGeom>
          <a:noFill/>
        </p:spPr>
        <p:txBody>
          <a:bodyPr wrap="square">
            <a:spAutoFit/>
          </a:bodyPr>
          <a:lstStyle/>
          <a:p>
            <a:r>
              <a:rPr lang="en-US" dirty="0"/>
              <a:t>Region 2: Midwest</a:t>
            </a:r>
          </a:p>
        </p:txBody>
      </p:sp>
      <p:sp>
        <p:nvSpPr>
          <p:cNvPr id="26" name="TextBox 25">
            <a:extLst>
              <a:ext uri="{FF2B5EF4-FFF2-40B4-BE49-F238E27FC236}">
                <a16:creationId xmlns:a16="http://schemas.microsoft.com/office/drawing/2014/main" id="{B52E0EE1-5E7C-6AC1-5847-3FE666BD9F67}"/>
              </a:ext>
            </a:extLst>
          </p:cNvPr>
          <p:cNvSpPr txBox="1"/>
          <p:nvPr/>
        </p:nvSpPr>
        <p:spPr>
          <a:xfrm>
            <a:off x="4552950" y="2902031"/>
            <a:ext cx="3943350" cy="369332"/>
          </a:xfrm>
          <a:prstGeom prst="rect">
            <a:avLst/>
          </a:prstGeom>
          <a:noFill/>
        </p:spPr>
        <p:txBody>
          <a:bodyPr wrap="square">
            <a:spAutoFit/>
          </a:bodyPr>
          <a:lstStyle/>
          <a:p>
            <a:r>
              <a:rPr lang="en-US" dirty="0"/>
              <a:t>Region 4: West</a:t>
            </a:r>
          </a:p>
        </p:txBody>
      </p:sp>
    </p:spTree>
    <p:extLst>
      <p:ext uri="{BB962C8B-B14F-4D97-AF65-F5344CB8AC3E}">
        <p14:creationId xmlns:p14="http://schemas.microsoft.com/office/powerpoint/2010/main" val="306245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par>
                          <p:cTn id="30" fill="hold">
                            <p:stCondLst>
                              <p:cond delay="2500"/>
                            </p:stCondLst>
                            <p:childTnLst>
                              <p:par>
                                <p:cTn id="31" presetID="9"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par>
                          <p:cTn id="34" fill="hold">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par>
                                <p:cTn id="38" presetID="9"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par>
                          <p:cTn id="41" fill="hold">
                            <p:stCondLst>
                              <p:cond delay="3500"/>
                            </p:stCondLst>
                            <p:childTnLst>
                              <p:par>
                                <p:cTn id="42" presetID="9"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childTnLst>
                          </p:cTn>
                        </p:par>
                        <p:par>
                          <p:cTn id="45" fill="hold">
                            <p:stCondLst>
                              <p:cond delay="400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childTnLst>
                          </p:cTn>
                        </p:par>
                        <p:par>
                          <p:cTn id="49" fill="hold">
                            <p:stCondLst>
                              <p:cond delay="4500"/>
                            </p:stCondLst>
                            <p:childTnLst>
                              <p:par>
                                <p:cTn id="50" presetID="9"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dissolve">
                                      <p:cBhvr>
                                        <p:cTn id="56" dur="500"/>
                                        <p:tgtEl>
                                          <p:spTgt spid="26"/>
                                        </p:tgtEl>
                                      </p:cBhvr>
                                    </p:animEffect>
                                  </p:childTnLst>
                                </p:cTn>
                              </p:par>
                              <p:par>
                                <p:cTn id="57" presetID="9"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ssolve">
                                      <p:cBhvr>
                                        <p:cTn id="59" dur="500"/>
                                        <p:tgtEl>
                                          <p:spTgt spid="16"/>
                                        </p:tgtEl>
                                      </p:cBhvr>
                                    </p:animEffect>
                                  </p:childTnLst>
                                </p:cTn>
                              </p:par>
                            </p:childTnLst>
                          </p:cTn>
                        </p:par>
                        <p:par>
                          <p:cTn id="60" fill="hold">
                            <p:stCondLst>
                              <p:cond delay="5500"/>
                            </p:stCondLst>
                            <p:childTnLst>
                              <p:par>
                                <p:cTn id="61" presetID="9"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dissolve">
                                      <p:cBhvr>
                                        <p:cTn id="63" dur="500"/>
                                        <p:tgtEl>
                                          <p:spTgt spid="15"/>
                                        </p:tgtEl>
                                      </p:cBhvr>
                                    </p:animEffect>
                                  </p:childTnLst>
                                </p:cTn>
                              </p:par>
                            </p:childTnLst>
                          </p:cTn>
                        </p:par>
                        <p:par>
                          <p:cTn id="64" fill="hold">
                            <p:stCondLst>
                              <p:cond delay="6000"/>
                            </p:stCondLst>
                            <p:childTnLst>
                              <p:par>
                                <p:cTn id="65" presetID="9" presetClass="entr" presetSubtype="0"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ssolv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57200" y="457200"/>
            <a:ext cx="8229600" cy="804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t>Overview</a:t>
            </a:r>
          </a:p>
        </p:txBody>
      </p:sp>
      <p:sp>
        <p:nvSpPr>
          <p:cNvPr id="4" name="Content Placeholder 2"/>
          <p:cNvSpPr txBox="1">
            <a:spLocks/>
          </p:cNvSpPr>
          <p:nvPr/>
        </p:nvSpPr>
        <p:spPr bwMode="auto">
          <a:xfrm>
            <a:off x="608025" y="1420780"/>
            <a:ext cx="8229600" cy="1089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baseline="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lr>
                <a:srgbClr val="CE1126"/>
              </a:buClr>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lumMod val="50000"/>
                  </a:schemeClr>
                </a:solidFill>
              </a:rPr>
              <a:t>Background on CPI’s Housing Age-Bias Adjustment Factor</a:t>
            </a:r>
          </a:p>
          <a:p>
            <a:pPr lvl="1"/>
            <a:r>
              <a:rPr lang="en-US" dirty="0">
                <a:solidFill>
                  <a:schemeClr val="bg1">
                    <a:lumMod val="50000"/>
                  </a:schemeClr>
                </a:solidFill>
              </a:rPr>
              <a:t>Focus: Year-Built Value</a:t>
            </a:r>
          </a:p>
          <a:p>
            <a:pPr lvl="1"/>
            <a:r>
              <a:rPr lang="en-US" dirty="0">
                <a:solidFill>
                  <a:schemeClr val="bg1">
                    <a:lumMod val="50000"/>
                  </a:schemeClr>
                </a:solidFill>
              </a:rPr>
              <a:t>Issue: Previous Definition of “old”</a:t>
            </a:r>
          </a:p>
          <a:p>
            <a:r>
              <a:rPr lang="en-US" dirty="0">
                <a:solidFill>
                  <a:schemeClr val="bg1"/>
                </a:solidFill>
              </a:rPr>
              <a:t>Decision Architecture</a:t>
            </a:r>
          </a:p>
          <a:p>
            <a:pPr lvl="1"/>
            <a:r>
              <a:rPr lang="en-US" dirty="0">
                <a:solidFill>
                  <a:schemeClr val="bg1"/>
                </a:solidFill>
              </a:rPr>
              <a:t>Domain-Driven Insights</a:t>
            </a:r>
          </a:p>
          <a:p>
            <a:pPr lvl="1"/>
            <a:r>
              <a:rPr lang="en-US" dirty="0">
                <a:solidFill>
                  <a:schemeClr val="bg1"/>
                </a:solidFill>
              </a:rPr>
              <a:t>Data-Driven Methods</a:t>
            </a:r>
          </a:p>
          <a:p>
            <a:r>
              <a:rPr lang="en-US" dirty="0">
                <a:solidFill>
                  <a:schemeClr val="bg1">
                    <a:lumMod val="50000"/>
                  </a:schemeClr>
                </a:solidFill>
              </a:rPr>
              <a:t>Conclusion</a:t>
            </a:r>
          </a:p>
          <a:p>
            <a:pPr lvl="1"/>
            <a:r>
              <a:rPr lang="en-US" dirty="0">
                <a:solidFill>
                  <a:schemeClr val="bg1">
                    <a:lumMod val="50000"/>
                  </a:schemeClr>
                </a:solidFill>
              </a:rPr>
              <a:t>Impact from new “old” definition</a:t>
            </a:r>
          </a:p>
        </p:txBody>
      </p:sp>
    </p:spTree>
    <p:extLst>
      <p:ext uri="{BB962C8B-B14F-4D97-AF65-F5344CB8AC3E}">
        <p14:creationId xmlns:p14="http://schemas.microsoft.com/office/powerpoint/2010/main" val="325416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54B-6127-2FB0-D5D3-33D1CB2D0778}"/>
              </a:ext>
            </a:extLst>
          </p:cNvPr>
          <p:cNvSpPr>
            <a:spLocks noGrp="1"/>
          </p:cNvSpPr>
          <p:nvPr>
            <p:ph type="title"/>
          </p:nvPr>
        </p:nvSpPr>
        <p:spPr/>
        <p:txBody>
          <a:bodyPr/>
          <a:lstStyle/>
          <a:p>
            <a:pPr algn="l"/>
            <a:r>
              <a:rPr lang="en-US" sz="4000" dirty="0"/>
              <a:t>Decision Architecture</a:t>
            </a:r>
          </a:p>
        </p:txBody>
      </p:sp>
      <p:graphicFrame>
        <p:nvGraphicFramePr>
          <p:cNvPr id="15" name="Diagram 14">
            <a:extLst>
              <a:ext uri="{FF2B5EF4-FFF2-40B4-BE49-F238E27FC236}">
                <a16:creationId xmlns:a16="http://schemas.microsoft.com/office/drawing/2014/main" id="{2C04AFE3-3FEE-5696-B256-E3978A12271D}"/>
              </a:ext>
            </a:extLst>
          </p:cNvPr>
          <p:cNvGraphicFramePr/>
          <p:nvPr>
            <p:extLst>
              <p:ext uri="{D42A27DB-BD31-4B8C-83A1-F6EECF244321}">
                <p14:modId xmlns:p14="http://schemas.microsoft.com/office/powerpoint/2010/main" val="2571548712"/>
              </p:ext>
            </p:extLst>
          </p:nvPr>
        </p:nvGraphicFramePr>
        <p:xfrm>
          <a:off x="1971675" y="1540411"/>
          <a:ext cx="5200650" cy="372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70D29EC9-AFDE-5B95-3593-A6BB8A8735AB}"/>
              </a:ext>
            </a:extLst>
          </p:cNvPr>
          <p:cNvSpPr txBox="1"/>
          <p:nvPr/>
        </p:nvSpPr>
        <p:spPr>
          <a:xfrm>
            <a:off x="2019300" y="4115834"/>
            <a:ext cx="900113" cy="369332"/>
          </a:xfrm>
          <a:prstGeom prst="rect">
            <a:avLst/>
          </a:prstGeom>
          <a:noFill/>
        </p:spPr>
        <p:txBody>
          <a:bodyPr wrap="square">
            <a:spAutoFit/>
          </a:bodyPr>
          <a:lstStyle/>
          <a:p>
            <a:r>
              <a:rPr lang="en-US" sz="1800" dirty="0"/>
              <a:t>Scope</a:t>
            </a:r>
            <a:endParaRPr lang="en-US" dirty="0"/>
          </a:p>
        </p:txBody>
      </p:sp>
      <p:sp>
        <p:nvSpPr>
          <p:cNvPr id="19" name="TextBox 18">
            <a:extLst>
              <a:ext uri="{FF2B5EF4-FFF2-40B4-BE49-F238E27FC236}">
                <a16:creationId xmlns:a16="http://schemas.microsoft.com/office/drawing/2014/main" id="{A69B7459-5F26-C35B-9A1A-B87EFB837BD3}"/>
              </a:ext>
            </a:extLst>
          </p:cNvPr>
          <p:cNvSpPr txBox="1"/>
          <p:nvPr/>
        </p:nvSpPr>
        <p:spPr>
          <a:xfrm>
            <a:off x="6505575" y="4115834"/>
            <a:ext cx="1352550" cy="369332"/>
          </a:xfrm>
          <a:prstGeom prst="rect">
            <a:avLst/>
          </a:prstGeom>
          <a:noFill/>
        </p:spPr>
        <p:txBody>
          <a:bodyPr wrap="square">
            <a:spAutoFit/>
          </a:bodyPr>
          <a:lstStyle/>
          <a:p>
            <a:r>
              <a:rPr lang="en-US" sz="1800" dirty="0"/>
              <a:t>Motivation</a:t>
            </a:r>
            <a:endParaRPr lang="en-US" dirty="0"/>
          </a:p>
        </p:txBody>
      </p:sp>
      <p:sp>
        <p:nvSpPr>
          <p:cNvPr id="21" name="TextBox 20">
            <a:extLst>
              <a:ext uri="{FF2B5EF4-FFF2-40B4-BE49-F238E27FC236}">
                <a16:creationId xmlns:a16="http://schemas.microsoft.com/office/drawing/2014/main" id="{6870EFAA-523E-1B1D-7C4C-E2D0827F6780}"/>
              </a:ext>
            </a:extLst>
          </p:cNvPr>
          <p:cNvSpPr txBox="1"/>
          <p:nvPr/>
        </p:nvSpPr>
        <p:spPr>
          <a:xfrm>
            <a:off x="2228850" y="1804193"/>
            <a:ext cx="1990725" cy="369332"/>
          </a:xfrm>
          <a:prstGeom prst="rect">
            <a:avLst/>
          </a:prstGeom>
          <a:noFill/>
        </p:spPr>
        <p:txBody>
          <a:bodyPr wrap="square">
            <a:spAutoFit/>
          </a:bodyPr>
          <a:lstStyle/>
          <a:p>
            <a:r>
              <a:rPr lang="en-US" sz="1800" dirty="0"/>
              <a:t>Threshold Type</a:t>
            </a:r>
            <a:endParaRPr lang="en-US" dirty="0"/>
          </a:p>
        </p:txBody>
      </p:sp>
    </p:spTree>
    <p:extLst>
      <p:ext uri="{BB962C8B-B14F-4D97-AF65-F5344CB8AC3E}">
        <p14:creationId xmlns:p14="http://schemas.microsoft.com/office/powerpoint/2010/main" val="278533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55" presetClass="entr" presetSubtype="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strVal val="#ppt_w*0.70"/>
                                          </p:val>
                                        </p:tav>
                                        <p:tav tm="100000">
                                          <p:val>
                                            <p:strVal val="#ppt_w"/>
                                          </p:val>
                                        </p:tav>
                                      </p:tavLst>
                                    </p:anim>
                                    <p:anim calcmode="lin" valueType="num">
                                      <p:cBhvr>
                                        <p:cTn id="11" dur="500" fill="hold"/>
                                        <p:tgtEl>
                                          <p:spTgt spid="21"/>
                                        </p:tgtEl>
                                        <p:attrNameLst>
                                          <p:attrName>ppt_h</p:attrName>
                                        </p:attrNameLst>
                                      </p:cBhvr>
                                      <p:tavLst>
                                        <p:tav tm="0">
                                          <p:val>
                                            <p:strVal val="#ppt_h"/>
                                          </p:val>
                                        </p:tav>
                                        <p:tav tm="100000">
                                          <p:val>
                                            <p:strVal val="#ppt_h"/>
                                          </p:val>
                                        </p:tav>
                                      </p:tavLst>
                                    </p:anim>
                                    <p:animEffect transition="in" filter="fade">
                                      <p:cBhvr>
                                        <p:cTn id="12" dur="500"/>
                                        <p:tgtEl>
                                          <p:spTgt spid="21"/>
                                        </p:tgtEl>
                                      </p:cBhvr>
                                    </p:animEffect>
                                  </p:childTnLst>
                                </p:cTn>
                              </p:par>
                              <p:par>
                                <p:cTn id="13" presetID="55" presetClass="entr" presetSubtype="0" fill="hold" grpId="1"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ppt_w*0.70"/>
                                          </p:val>
                                        </p:tav>
                                        <p:tav tm="100000">
                                          <p:val>
                                            <p:strVal val="#ppt_w"/>
                                          </p:val>
                                        </p:tav>
                                      </p:tavLst>
                                    </p:anim>
                                    <p:anim calcmode="lin" valueType="num">
                                      <p:cBhvr>
                                        <p:cTn id="16" dur="500" fill="hold"/>
                                        <p:tgtEl>
                                          <p:spTgt spid="19"/>
                                        </p:tgtEl>
                                        <p:attrNameLst>
                                          <p:attrName>ppt_h</p:attrName>
                                        </p:attrNameLst>
                                      </p:cBhvr>
                                      <p:tavLst>
                                        <p:tav tm="0">
                                          <p:val>
                                            <p:strVal val="#ppt_h"/>
                                          </p:val>
                                        </p:tav>
                                        <p:tav tm="100000">
                                          <p:val>
                                            <p:strVal val="#ppt_h"/>
                                          </p:val>
                                        </p:tav>
                                      </p:tavLst>
                                    </p:anim>
                                    <p:animEffect transition="in" filter="fade">
                                      <p:cBhvr>
                                        <p:cTn id="17" dur="500"/>
                                        <p:tgtEl>
                                          <p:spTgt spid="19"/>
                                        </p:tgtEl>
                                      </p:cBhvr>
                                    </p:animEffect>
                                  </p:childTnLst>
                                </p:cTn>
                              </p:par>
                              <p:par>
                                <p:cTn id="18" presetID="55" presetClass="entr" presetSubtype="0" fill="hold" grpId="1" nodeType="withEffect">
                                  <p:stCondLst>
                                    <p:cond delay="100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strVal val="#ppt_w*0.70"/>
                                          </p:val>
                                        </p:tav>
                                        <p:tav tm="100000">
                                          <p:val>
                                            <p:strVal val="#ppt_w"/>
                                          </p:val>
                                        </p:tav>
                                      </p:tavLst>
                                    </p:anim>
                                    <p:anim calcmode="lin" valueType="num">
                                      <p:cBhvr>
                                        <p:cTn id="21" dur="500" fill="hold"/>
                                        <p:tgtEl>
                                          <p:spTgt spid="17"/>
                                        </p:tgtEl>
                                        <p:attrNameLst>
                                          <p:attrName>ppt_h</p:attrName>
                                        </p:attrNameLst>
                                      </p:cBhvr>
                                      <p:tavLst>
                                        <p:tav tm="0">
                                          <p:val>
                                            <p:strVal val="#ppt_h"/>
                                          </p:val>
                                        </p:tav>
                                        <p:tav tm="100000">
                                          <p:val>
                                            <p:strVal val="#ppt_h"/>
                                          </p:val>
                                        </p:tav>
                                      </p:tavLst>
                                    </p:anim>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7" grpId="1"/>
      <p:bldP spid="19" grpId="1"/>
      <p:bldP spid="21" grpId="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_Brand_core_standard_slides [Read-Only]" id="{87EC236C-A9BE-4249-9B5A-1F106631883A}" vid="{32ACCD1A-77BF-42CB-A019-83426FF259B5}"/>
    </a:ext>
  </a:extLst>
</a:theme>
</file>

<file path=ppt/theme/theme2.xml><?xml version="1.0" encoding="utf-8"?>
<a:theme xmlns:a="http://schemas.openxmlformats.org/drawingml/2006/main" name="BLS Trendline Content Slide">
  <a:themeElements>
    <a:clrScheme name="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00B0F0"/>
      </a:hlink>
      <a:folHlink>
        <a:srgbClr val="00B0F0"/>
      </a:folHlink>
    </a:clrScheme>
    <a:fontScheme name="BLS 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defRPr>
        </a:defPPr>
      </a:lstStyle>
    </a:txDef>
  </a:objectDefaults>
  <a:extraClrSchemeLst/>
  <a:extLst>
    <a:ext uri="{05A4C25C-085E-4340-85A3-A5531E510DB2}">
      <thm15:themeFamily xmlns:thm15="http://schemas.microsoft.com/office/thememl/2012/main" name="BLS_Brand_core_standard_slides [Read-Only]" id="{87EC236C-A9BE-4249-9B5A-1F106631883A}" vid="{7F315314-42D5-4973-99C2-5CA3E85BAA2B}"/>
    </a:ext>
  </a:extLst>
</a:theme>
</file>

<file path=ppt/theme/theme3.xml><?xml version="1.0" encoding="utf-8"?>
<a:theme xmlns:a="http://schemas.openxmlformats.org/drawingml/2006/main" name="Contact Information">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_Brand_core_standard_slides [Read-Only]" id="{87EC236C-A9BE-4249-9B5A-1F106631883A}" vid="{A8E0055D-6BDE-4E08-BBFD-ED5B682175A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0A6EE2-A36B-40AF-A588-15C33D44FC5C}"/>
</file>

<file path=customXml/itemProps2.xml><?xml version="1.0" encoding="utf-8"?>
<ds:datastoreItem xmlns:ds="http://schemas.openxmlformats.org/officeDocument/2006/customXml" ds:itemID="{9BDF097F-56E4-4F2C-8149-88A6C404DF56}"/>
</file>

<file path=docProps/app.xml><?xml version="1.0" encoding="utf-8"?>
<Properties xmlns="http://schemas.openxmlformats.org/officeDocument/2006/extended-properties" xmlns:vt="http://schemas.openxmlformats.org/officeDocument/2006/docPropsVTypes">
  <Template>Response Rate for the PPT of the ORS</Template>
  <TotalTime>17046</TotalTime>
  <Words>4015</Words>
  <Application>Microsoft Office PowerPoint</Application>
  <PresentationFormat>On-screen Show (4:3)</PresentationFormat>
  <Paragraphs>291</Paragraphs>
  <Slides>20</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Cambria Math</vt:lpstr>
      <vt:lpstr>Century Gothic</vt:lpstr>
      <vt:lpstr>Tahoma</vt:lpstr>
      <vt:lpstr>Times New Roman</vt:lpstr>
      <vt:lpstr>Wingdings</vt:lpstr>
      <vt:lpstr>Wingdings 3</vt:lpstr>
      <vt:lpstr>Custom Design</vt:lpstr>
      <vt:lpstr>BLS Trendline Content Slide</vt:lpstr>
      <vt:lpstr>Contact Information</vt:lpstr>
      <vt:lpstr>PowerPoint Presentation</vt:lpstr>
      <vt:lpstr>PowerPoint Presentation</vt:lpstr>
      <vt:lpstr>Background on CPI’s Housing Age-Bias Adjustment Factor</vt:lpstr>
      <vt:lpstr>Current Hedonic Regression Model</vt:lpstr>
      <vt:lpstr>Current Hedonic Regression Model</vt:lpstr>
      <vt:lpstr>Background on CPI’s Housing Age-Bias Adjustment Factor</vt:lpstr>
      <vt:lpstr>PowerPoint Presentation</vt:lpstr>
      <vt:lpstr>PowerPoint Presentation</vt:lpstr>
      <vt:lpstr>Decision Architecture</vt:lpstr>
      <vt:lpstr>Decision Architecture</vt:lpstr>
      <vt:lpstr>Decision Architecture</vt:lpstr>
      <vt:lpstr>Decision Architecture</vt:lpstr>
      <vt:lpstr>Decision Architecture</vt:lpstr>
      <vt:lpstr>Decision Architecture</vt:lpstr>
      <vt:lpstr>Decision Architecture</vt:lpstr>
      <vt:lpstr>Decision Architecture</vt:lpstr>
      <vt:lpstr>PowerPoint Presentation</vt:lpstr>
      <vt:lpstr>Conclusion</vt:lpstr>
      <vt:lpstr>Conclusion</vt:lpstr>
      <vt:lpstr>PowerPoint Presentation</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Rate</dc:title>
  <dc:creator>Yu, Alice - BLS</dc:creator>
  <cp:lastModifiedBy>Yu, Alice - BLS</cp:lastModifiedBy>
  <cp:revision>421</cp:revision>
  <dcterms:created xsi:type="dcterms:W3CDTF">2016-07-19T14:38:21Z</dcterms:created>
  <dcterms:modified xsi:type="dcterms:W3CDTF">2024-08-01T19:56:29Z</dcterms:modified>
  <cp:contentStatus/>
</cp:coreProperties>
</file>